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2.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3.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4.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5.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ink/ink1.xml" ContentType="application/inkml+xml"/>
  <Override PartName="/ppt/ink/ink2.xml" ContentType="application/inkml+xml"/>
  <Override PartName="/ppt/ink/ink3.xml" ContentType="application/inkml+xml"/>
  <Override PartName="/ppt/notesSlides/notesSlide16.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7.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8.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9.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0.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1.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2.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3.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24.xml" ContentType="application/vnd.openxmlformats-officedocument.presentationml.notesSl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drawings/drawing1.xml" ContentType="application/vnd.openxmlformats-officedocument.drawingml.chartshapes+xml"/>
  <Override PartName="/ppt/notesSlides/notesSlide25.xml" ContentType="application/vnd.openxmlformats-officedocument.presentationml.notesSlid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26.xml" ContentType="application/vnd.openxmlformats-officedocument.presentationml.notesSl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drawings/drawing2.xml" ContentType="application/vnd.openxmlformats-officedocument.drawingml.chartshapes+xml"/>
  <Override PartName="/ppt/notesSlides/notesSlide27.xml" ContentType="application/vnd.openxmlformats-officedocument.presentationml.notesSlid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28.xml" ContentType="application/vnd.openxmlformats-officedocument.presentationml.notesSlid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notesSlides/notesSlide29.xml" ContentType="application/vnd.openxmlformats-officedocument.presentationml.notesSlid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drawings/drawing3.xml" ContentType="application/vnd.openxmlformats-officedocument.drawingml.chartshapes+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7" r:id="rId2"/>
    <p:sldId id="260" r:id="rId3"/>
    <p:sldId id="262" r:id="rId4"/>
    <p:sldId id="263" r:id="rId5"/>
    <p:sldId id="302" r:id="rId6"/>
    <p:sldId id="303" r:id="rId7"/>
    <p:sldId id="304" r:id="rId8"/>
    <p:sldId id="305" r:id="rId9"/>
    <p:sldId id="306" r:id="rId10"/>
    <p:sldId id="307" r:id="rId11"/>
    <p:sldId id="308" r:id="rId12"/>
    <p:sldId id="309" r:id="rId13"/>
    <p:sldId id="310" r:id="rId14"/>
    <p:sldId id="311" r:id="rId15"/>
    <p:sldId id="266" r:id="rId16"/>
    <p:sldId id="301" r:id="rId17"/>
    <p:sldId id="298" r:id="rId18"/>
    <p:sldId id="269" r:id="rId19"/>
    <p:sldId id="270" r:id="rId20"/>
    <p:sldId id="271" r:id="rId21"/>
    <p:sldId id="287" r:id="rId22"/>
    <p:sldId id="272" r:id="rId23"/>
    <p:sldId id="300" r:id="rId24"/>
    <p:sldId id="282" r:id="rId25"/>
    <p:sldId id="275" r:id="rId26"/>
    <p:sldId id="274" r:id="rId27"/>
    <p:sldId id="313" r:id="rId28"/>
    <p:sldId id="276" r:id="rId29"/>
    <p:sldId id="312" r:id="rId30"/>
  </p:sldIdLst>
  <p:sldSz cx="12192000" cy="6858000"/>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thea Woods" initials="AW" lastIdx="1" clrIdx="0">
    <p:extLst>
      <p:ext uri="{19B8F6BF-5375-455C-9EA6-DF929625EA0E}">
        <p15:presenceInfo xmlns:p15="http://schemas.microsoft.com/office/powerpoint/2012/main" userId="c2eef5f54d267dde" providerId="Windows Live"/>
      </p:ext>
    </p:extLst>
  </p:cmAuthor>
  <p:cmAuthor id="2" name="Balayet Hussain" initials="BH" lastIdx="3" clrIdx="1">
    <p:extLst>
      <p:ext uri="{19B8F6BF-5375-455C-9EA6-DF929625EA0E}">
        <p15:presenceInfo xmlns:p15="http://schemas.microsoft.com/office/powerpoint/2012/main" userId="640f068e084559d0" providerId="Windows Live"/>
      </p:ext>
    </p:extLst>
  </p:cmAuthor>
  <p:cmAuthor id="3" name="Alethea Woods" initials="AW [2]" lastIdx="4" clrIdx="2">
    <p:extLst>
      <p:ext uri="{19B8F6BF-5375-455C-9EA6-DF929625EA0E}">
        <p15:presenceInfo xmlns:p15="http://schemas.microsoft.com/office/powerpoint/2012/main" userId="7d5758fa8924bf5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181F"/>
    <a:srgbClr val="FF2007"/>
    <a:srgbClr val="FF2900"/>
    <a:srgbClr val="CE2029"/>
    <a:srgbClr val="2F5597"/>
    <a:srgbClr val="15531C"/>
    <a:srgbClr val="FFC000"/>
    <a:srgbClr val="A20000"/>
    <a:srgbClr val="2B559D"/>
    <a:srgbClr val="FF29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18" autoAdjust="0"/>
    <p:restoredTop sz="92857" autoAdjust="0"/>
  </p:normalViewPr>
  <p:slideViewPr>
    <p:cSldViewPr snapToGrid="0">
      <p:cViewPr varScale="1">
        <p:scale>
          <a:sx n="62" d="100"/>
          <a:sy n="62" d="100"/>
        </p:scale>
        <p:origin x="1060" y="36"/>
      </p:cViewPr>
      <p:guideLst/>
    </p:cSldViewPr>
  </p:slideViewPr>
  <p:notesTextViewPr>
    <p:cViewPr>
      <p:scale>
        <a:sx n="1" d="1"/>
        <a:sy n="1" d="1"/>
      </p:scale>
      <p:origin x="0" y="0"/>
    </p:cViewPr>
  </p:notesTextViewPr>
  <p:notesViewPr>
    <p:cSldViewPr snapToGrid="0">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4.xml"/><Relationship Id="rId1" Type="http://schemas.microsoft.com/office/2011/relationships/chartStyle" Target="style24.xml"/><Relationship Id="rId4" Type="http://schemas.openxmlformats.org/officeDocument/2006/relationships/chartUserShapes" Target="../drawings/drawing1.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6.xml"/><Relationship Id="rId1" Type="http://schemas.microsoft.com/office/2011/relationships/chartStyle" Target="style26.xml"/><Relationship Id="rId4" Type="http://schemas.openxmlformats.org/officeDocument/2006/relationships/chartUserShapes" Target="../drawings/drawing2.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package" Target="../embeddings/Microsoft_Excel_Worksheet29.xlsx"/><Relationship Id="rId2" Type="http://schemas.microsoft.com/office/2011/relationships/chartColorStyle" Target="colors30.xml"/><Relationship Id="rId1" Type="http://schemas.microsoft.com/office/2011/relationships/chartStyle" Target="style30.xml"/><Relationship Id="rId4" Type="http://schemas.openxmlformats.org/officeDocument/2006/relationships/chartUserShapes" Target="../drawings/drawing3.xml"/></Relationships>
</file>

<file path=ppt/charts/_rels/chart31.xml.rels><?xml version="1.0" encoding="UTF-8" standalone="yes"?>
<Relationships xmlns="http://schemas.openxmlformats.org/package/2006/relationships"><Relationship Id="rId3" Type="http://schemas.openxmlformats.org/officeDocument/2006/relationships/package" Target="../embeddings/Microsoft_Excel_Worksheet30.xlsx"/><Relationship Id="rId2" Type="http://schemas.microsoft.com/office/2011/relationships/chartColorStyle" Target="colors31.xml"/><Relationship Id="rId1" Type="http://schemas.microsoft.com/office/2011/relationships/chartStyle" Target="style3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28305741726018"/>
          <c:y val="7.9130738795869696E-2"/>
          <c:w val="0.88271694258273981"/>
          <c:h val="0.92085038228157756"/>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1-24CB-4747-BE7F-0DE10A0488A4}"/>
              </c:ext>
            </c:extLst>
          </c:dPt>
          <c:dPt>
            <c:idx val="6"/>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3-24CB-4747-BE7F-0DE10A0488A4}"/>
              </c:ext>
            </c:extLst>
          </c:dPt>
          <c:dPt>
            <c:idx val="7"/>
            <c:invertIfNegative val="0"/>
            <c:bubble3D val="0"/>
            <c:spPr>
              <a:solidFill>
                <a:srgbClr val="CE2029"/>
              </a:solidFill>
              <a:ln>
                <a:noFill/>
              </a:ln>
              <a:effectLst/>
            </c:spPr>
            <c:extLst>
              <c:ext xmlns:c16="http://schemas.microsoft.com/office/drawing/2014/chart" uri="{C3380CC4-5D6E-409C-BE32-E72D297353CC}">
                <c16:uniqueId val="{00000005-24CB-4747-BE7F-0DE10A0488A4}"/>
              </c:ext>
            </c:extLst>
          </c:dPt>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0.54</c:v>
                </c:pt>
                <c:pt idx="1">
                  <c:v>0.65</c:v>
                </c:pt>
                <c:pt idx="2">
                  <c:v>0.66</c:v>
                </c:pt>
                <c:pt idx="3">
                  <c:v>0.57999999999999996</c:v>
                </c:pt>
                <c:pt idx="4">
                  <c:v>0.56999999999999995</c:v>
                </c:pt>
                <c:pt idx="5">
                  <c:v>0.55000000000000004</c:v>
                </c:pt>
                <c:pt idx="6">
                  <c:v>0.55000000000000004</c:v>
                </c:pt>
                <c:pt idx="7">
                  <c:v>0.55000000000000004</c:v>
                </c:pt>
              </c:numCache>
            </c:numRef>
          </c:val>
          <c:extLst>
            <c:ext xmlns:c16="http://schemas.microsoft.com/office/drawing/2014/chart" uri="{C3380CC4-5D6E-409C-BE32-E72D297353CC}">
              <c16:uniqueId val="{00000000-FCA1-493E-BF55-C6F3B46F6D24}"/>
            </c:ext>
          </c:extLst>
        </c:ser>
        <c:dLbls>
          <c:dLblPos val="outEnd"/>
          <c:showLegendKey val="0"/>
          <c:showVal val="1"/>
          <c:showCatName val="0"/>
          <c:showSerName val="0"/>
          <c:showPercent val="0"/>
          <c:showBubbleSize val="0"/>
        </c:dLbls>
        <c:gapWidth val="63"/>
        <c:axId val="117729648"/>
        <c:axId val="117728864"/>
      </c:barChart>
      <c:catAx>
        <c:axId val="117729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117728864"/>
        <c:crosses val="autoZero"/>
        <c:auto val="1"/>
        <c:lblAlgn val="ctr"/>
        <c:lblOffset val="100"/>
        <c:noMultiLvlLbl val="0"/>
      </c:catAx>
      <c:valAx>
        <c:axId val="117728864"/>
        <c:scaling>
          <c:orientation val="minMax"/>
        </c:scaling>
        <c:delete val="1"/>
        <c:axPos val="b"/>
        <c:title>
          <c:tx>
            <c:rich>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r>
                  <a:rPr lang="fr-CA" sz="1800" b="0" i="0" u="none" strike="noStrike" baseline="0" dirty="0">
                    <a:effectLst/>
                  </a:rPr>
                  <a:t>Personnes au courant de la Semaine des vétérans (en %)</a:t>
                </a:r>
                <a:endParaRPr lang="en-CA" sz="1800" dirty="0"/>
              </a:p>
            </c:rich>
          </c:tx>
          <c:layout>
            <c:manualLayout>
              <c:xMode val="edge"/>
              <c:yMode val="edge"/>
              <c:x val="0.16805727722947231"/>
              <c:y val="3.4951593958465595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title>
        <c:numFmt formatCode="0%" sourceLinked="1"/>
        <c:majorTickMark val="none"/>
        <c:minorTickMark val="none"/>
        <c:tickLblPos val="nextTo"/>
        <c:crossAx val="117729648"/>
        <c:crosses val="autoZero"/>
        <c:crossBetween val="between"/>
      </c:valAx>
      <c:spPr>
        <a:noFill/>
        <a:ln>
          <a:noFill/>
        </a:ln>
        <a:effectLst/>
      </c:spPr>
    </c:plotArea>
    <c:plotVisOnly val="1"/>
    <c:dispBlanksAs val="gap"/>
    <c:showDLblsOverMax val="0"/>
  </c:chart>
  <c:spPr>
    <a:noFill/>
    <a:ln w="3175">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Raisons pratiques</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6.8298322175591772E-2"/>
          <c:w val="0.83604535891542364"/>
          <c:h val="0.93170167782440827"/>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0.49</c:v>
                </c:pt>
                <c:pt idx="1">
                  <c:v>0.34</c:v>
                </c:pt>
                <c:pt idx="2">
                  <c:v>0.45</c:v>
                </c:pt>
                <c:pt idx="3">
                  <c:v>0.46</c:v>
                </c:pt>
                <c:pt idx="4">
                  <c:v>0.5</c:v>
                </c:pt>
                <c:pt idx="5">
                  <c:v>0.5</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04144"/>
        <c:axId val="238316296"/>
      </c:barChart>
      <c:catAx>
        <c:axId val="2383041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6296"/>
        <c:crosses val="autoZero"/>
        <c:auto val="1"/>
        <c:lblAlgn val="ctr"/>
        <c:lblOffset val="100"/>
        <c:noMultiLvlLbl val="0"/>
      </c:catAx>
      <c:valAx>
        <c:axId val="238316296"/>
        <c:scaling>
          <c:orientation val="minMax"/>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0414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Manque d’information/de connaissance</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6.2192222660084173E-2"/>
          <c:w val="0.83604535891542364"/>
          <c:h val="0.93780777733991583"/>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0.18</c:v>
                </c:pt>
                <c:pt idx="1">
                  <c:v>0.2</c:v>
                </c:pt>
                <c:pt idx="2">
                  <c:v>0.3</c:v>
                </c:pt>
                <c:pt idx="3">
                  <c:v>0.26</c:v>
                </c:pt>
                <c:pt idx="4">
                  <c:v>0.26</c:v>
                </c:pt>
                <c:pt idx="5">
                  <c:v>0.23</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117732784"/>
        <c:axId val="117733176"/>
      </c:barChart>
      <c:catAx>
        <c:axId val="1177327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117733176"/>
        <c:crosses val="autoZero"/>
        <c:auto val="1"/>
        <c:lblAlgn val="ctr"/>
        <c:lblOffset val="100"/>
        <c:noMultiLvlLbl val="0"/>
      </c:catAx>
      <c:valAx>
        <c:axId val="117733176"/>
        <c:scaling>
          <c:orientation val="minMax"/>
          <c:max val="0.55000000000000004"/>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11773278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Aucune occasion de participer</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9043306482533085E-2"/>
          <c:w val="0.83604535891542364"/>
          <c:h val="0.95095669351746692"/>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0.11</c:v>
                </c:pt>
                <c:pt idx="1">
                  <c:v>0.06</c:v>
                </c:pt>
                <c:pt idx="2">
                  <c:v>0.06</c:v>
                </c:pt>
                <c:pt idx="3">
                  <c:v>0.08</c:v>
                </c:pt>
                <c:pt idx="4">
                  <c:v>0.1</c:v>
                </c:pt>
                <c:pt idx="5">
                  <c:v>7.0000000000000007E-2</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20216"/>
        <c:axId val="238316688"/>
      </c:barChart>
      <c:catAx>
        <c:axId val="238320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6688"/>
        <c:crosses val="autoZero"/>
        <c:auto val="1"/>
        <c:lblAlgn val="ctr"/>
        <c:lblOffset val="100"/>
        <c:noMultiLvlLbl val="0"/>
      </c:catAx>
      <c:valAx>
        <c:axId val="238316688"/>
        <c:scaling>
          <c:orientation val="minMax"/>
          <c:max val="0.4"/>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20216"/>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Absence de signification personnelle</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9043306482533085E-2"/>
          <c:w val="0.83604535891542364"/>
          <c:h val="0.95095669351746692"/>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0.12</c:v>
                </c:pt>
                <c:pt idx="1">
                  <c:v>0.24</c:v>
                </c:pt>
                <c:pt idx="2">
                  <c:v>0.13</c:v>
                </c:pt>
                <c:pt idx="3">
                  <c:v>0.15</c:v>
                </c:pt>
                <c:pt idx="4">
                  <c:v>0.09</c:v>
                </c:pt>
                <c:pt idx="5">
                  <c:v>0.11</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18648"/>
        <c:axId val="238318256"/>
      </c:barChart>
      <c:catAx>
        <c:axId val="238318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8256"/>
        <c:crosses val="autoZero"/>
        <c:auto val="1"/>
        <c:lblAlgn val="ctr"/>
        <c:lblOffset val="100"/>
        <c:noMultiLvlLbl val="0"/>
      </c:catAx>
      <c:valAx>
        <c:axId val="238318256"/>
        <c:scaling>
          <c:orientation val="minMax"/>
          <c:max val="0.45"/>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18648"/>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Participation sous d’autres formes</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898075159707465E-2"/>
          <c:w val="0.83604535891542364"/>
          <c:h val="0.9510192484029254"/>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0.08</c:v>
                </c:pt>
                <c:pt idx="1">
                  <c:v>0.03</c:v>
                </c:pt>
                <c:pt idx="2">
                  <c:v>0.02</c:v>
                </c:pt>
                <c:pt idx="3">
                  <c:v>0.05</c:v>
                </c:pt>
                <c:pt idx="4">
                  <c:v>0.03</c:v>
                </c:pt>
                <c:pt idx="5">
                  <c:v>0.05</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17472"/>
        <c:axId val="238317080"/>
      </c:barChart>
      <c:catAx>
        <c:axId val="238317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7080"/>
        <c:crosses val="autoZero"/>
        <c:auto val="1"/>
        <c:lblAlgn val="ctr"/>
        <c:lblOffset val="100"/>
        <c:noMultiLvlLbl val="0"/>
      </c:catAx>
      <c:valAx>
        <c:axId val="238317080"/>
        <c:scaling>
          <c:orientation val="minMax"/>
          <c:max val="0.30000000000000004"/>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1747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957832326781518"/>
          <c:y val="3.2104978985755525E-2"/>
          <c:w val="0.53042167673218465"/>
          <c:h val="0.96789496202498559"/>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0"/>
            <c:invertIfNegative val="0"/>
            <c:bubble3D val="0"/>
            <c:spPr>
              <a:solidFill>
                <a:srgbClr val="CE2029"/>
              </a:solidFill>
              <a:ln>
                <a:noFill/>
              </a:ln>
              <a:effectLst/>
            </c:spPr>
            <c:extLst>
              <c:ext xmlns:c16="http://schemas.microsoft.com/office/drawing/2014/chart" uri="{C3380CC4-5D6E-409C-BE32-E72D297353CC}">
                <c16:uniqueId val="{00000003-CE9A-4031-8365-CE550F69A785}"/>
              </c:ext>
            </c:extLst>
          </c:dPt>
          <c:dLbls>
            <c:numFmt formatCode="0\ %"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Participer à d’autres activités pour commémorer les vétérans</c:v>
                </c:pt>
                <c:pt idx="1">
                  <c:v>Participer à une activité liée à la commémoration par l’entremise des médias sociaux</c:v>
                </c:pt>
                <c:pt idx="2">
                  <c:v>Participer à une cérémonie commémorative dans votre collectivité</c:v>
                </c:pt>
                <c:pt idx="3">
                  <c:v>Regarder une cérémonie du jour du Souvenir à la télévision</c:v>
                </c:pt>
                <c:pt idx="4">
                  <c:v>Observer un moment de silence</c:v>
                </c:pt>
                <c:pt idx="5">
                  <c:v>Porter un coquelicot</c:v>
                </c:pt>
              </c:strCache>
            </c:strRef>
          </c:cat>
          <c:val>
            <c:numRef>
              <c:f>Sheet1!$B$2:$B$7</c:f>
              <c:numCache>
                <c:formatCode>0%</c:formatCode>
                <c:ptCount val="6"/>
                <c:pt idx="0">
                  <c:v>0.52</c:v>
                </c:pt>
                <c:pt idx="1">
                  <c:v>0.2</c:v>
                </c:pt>
                <c:pt idx="2">
                  <c:v>0.38</c:v>
                </c:pt>
                <c:pt idx="3">
                  <c:v>0.46</c:v>
                </c:pt>
                <c:pt idx="4">
                  <c:v>0.72</c:v>
                </c:pt>
                <c:pt idx="5">
                  <c:v>0.82</c:v>
                </c:pt>
              </c:numCache>
            </c:numRef>
          </c:val>
          <c:extLst>
            <c:ext xmlns:c16="http://schemas.microsoft.com/office/drawing/2014/chart" uri="{C3380CC4-5D6E-409C-BE32-E72D297353CC}">
              <c16:uniqueId val="{00000000-CE9A-4031-8365-CE550F69A785}"/>
            </c:ext>
          </c:extLst>
        </c:ser>
        <c:dLbls>
          <c:dLblPos val="outEnd"/>
          <c:showLegendKey val="0"/>
          <c:showVal val="1"/>
          <c:showCatName val="0"/>
          <c:showSerName val="0"/>
          <c:showPercent val="0"/>
          <c:showBubbleSize val="0"/>
        </c:dLbls>
        <c:gapWidth val="104"/>
        <c:axId val="238304536"/>
        <c:axId val="465692720"/>
      </c:barChart>
      <c:catAx>
        <c:axId val="23830453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692720"/>
        <c:crosses val="autoZero"/>
        <c:auto val="1"/>
        <c:lblAlgn val="ctr"/>
        <c:lblOffset val="100"/>
        <c:noMultiLvlLbl val="0"/>
      </c:catAx>
      <c:valAx>
        <c:axId val="465692720"/>
        <c:scaling>
          <c:orientation val="minMax"/>
        </c:scaling>
        <c:delete val="1"/>
        <c:axPos val="b"/>
        <c:numFmt formatCode="0%" sourceLinked="1"/>
        <c:majorTickMark val="none"/>
        <c:minorTickMark val="none"/>
        <c:tickLblPos val="nextTo"/>
        <c:crossAx val="238304536"/>
        <c:crosses val="autoZero"/>
        <c:crossBetween val="between"/>
      </c:valAx>
      <c:spPr>
        <a:noFill/>
        <a:ln>
          <a:noFill/>
        </a:ln>
        <a:effectLst/>
      </c:spPr>
    </c:plotArea>
    <c:plotVisOnly val="1"/>
    <c:dispBlanksAs val="gap"/>
    <c:showDLblsOverMax val="0"/>
  </c:chart>
  <c:spPr>
    <a:noFill/>
    <a:ln>
      <a:noFill/>
    </a:ln>
    <a:effectLst/>
  </c:spPr>
  <c:txPr>
    <a:bodyPr anchor="ctr" anchorCtr="1"/>
    <a:lstStyle/>
    <a:p>
      <a:pPr>
        <a:defRPr sz="1800" b="1">
          <a:solidFill>
            <a:schemeClr val="tx1"/>
          </a:solidFill>
          <a:latin typeface="Franklin Gothic Book" panose="020B0503020102020204" pitchFamily="34" charset="0"/>
          <a:cs typeface="Times New Roman" panose="02020603050405020304" pitchFamily="18" charset="0"/>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Personnes qui ont participé à des activités (en %)</a:t>
            </a:r>
            <a:endParaRPr lang="en-CA"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
          <c:y val="9.440096538695758E-2"/>
          <c:w val="0.74147317913385846"/>
          <c:h val="0.83458997091110021"/>
        </c:manualLayout>
      </c:layout>
      <c:lineChart>
        <c:grouping val="standard"/>
        <c:varyColors val="0"/>
        <c:ser>
          <c:idx val="0"/>
          <c:order val="0"/>
          <c:tx>
            <c:strRef>
              <c:f>Sheet1!$B$1</c:f>
              <c:strCache>
                <c:ptCount val="1"/>
                <c:pt idx="0">
                  <c:v>Porter un coquelicot</c:v>
                </c:pt>
              </c:strCache>
            </c:strRef>
          </c:tx>
          <c:spPr>
            <a:ln w="38100" cap="rnd">
              <a:solidFill>
                <a:srgbClr val="A20000"/>
              </a:solidFill>
              <a:round/>
            </a:ln>
            <a:effectLst/>
          </c:spPr>
          <c:marker>
            <c:symbol val="circle"/>
            <c:size val="8"/>
            <c:spPr>
              <a:solidFill>
                <a:srgbClr val="A20000"/>
              </a:solidFill>
              <a:ln w="9525">
                <a:solidFill>
                  <a:srgbClr val="A20000"/>
                </a:solidFill>
              </a:ln>
              <a:effectLst/>
            </c:spPr>
          </c:marker>
          <c:dLbls>
            <c:numFmt formatCode="0\ %"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General</c:formatCode>
                <c:ptCount val="8"/>
                <c:pt idx="3" formatCode="0%">
                  <c:v>0.79</c:v>
                </c:pt>
                <c:pt idx="4" formatCode="0%">
                  <c:v>0.82</c:v>
                </c:pt>
                <c:pt idx="5" formatCode="0%">
                  <c:v>0.83</c:v>
                </c:pt>
                <c:pt idx="6" formatCode="0%">
                  <c:v>0.79</c:v>
                </c:pt>
                <c:pt idx="7" formatCode="0%">
                  <c:v>0.82</c:v>
                </c:pt>
              </c:numCache>
            </c:numRef>
          </c:val>
          <c:smooth val="0"/>
          <c:extLst>
            <c:ext xmlns:c16="http://schemas.microsoft.com/office/drawing/2014/chart" uri="{C3380CC4-5D6E-409C-BE32-E72D297353CC}">
              <c16:uniqueId val="{00000000-4EF7-4FFB-9764-B8390ECB3535}"/>
            </c:ext>
          </c:extLst>
        </c:ser>
        <c:ser>
          <c:idx val="1"/>
          <c:order val="1"/>
          <c:tx>
            <c:strRef>
              <c:f>Sheet1!$C$1</c:f>
              <c:strCache>
                <c:ptCount val="1"/>
                <c:pt idx="0">
                  <c:v>Observer un moment de silence</c:v>
                </c:pt>
              </c:strCache>
            </c:strRef>
          </c:tx>
          <c:spPr>
            <a:ln w="38100" cap="rnd">
              <a:solidFill>
                <a:srgbClr val="FFC000"/>
              </a:solidFill>
              <a:round/>
            </a:ln>
            <a:effectLst/>
          </c:spPr>
          <c:marker>
            <c:symbol val="circle"/>
            <c:size val="8"/>
            <c:spPr>
              <a:solidFill>
                <a:srgbClr val="FFC000"/>
              </a:solidFill>
              <a:ln w="9525">
                <a:solidFill>
                  <a:srgbClr val="FFC000"/>
                </a:solidFill>
              </a:ln>
              <a:effectLst/>
            </c:spPr>
          </c:marker>
          <c:dLbls>
            <c:numFmt formatCode="0\ %"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General</c:formatCode>
                <c:ptCount val="8"/>
                <c:pt idx="6" formatCode="0%">
                  <c:v>0.71</c:v>
                </c:pt>
                <c:pt idx="7" formatCode="0%">
                  <c:v>0.72</c:v>
                </c:pt>
              </c:numCache>
            </c:numRef>
          </c:val>
          <c:smooth val="0"/>
          <c:extLst>
            <c:ext xmlns:c16="http://schemas.microsoft.com/office/drawing/2014/chart" uri="{C3380CC4-5D6E-409C-BE32-E72D297353CC}">
              <c16:uniqueId val="{00000001-4EF7-4FFB-9764-B8390ECB3535}"/>
            </c:ext>
          </c:extLst>
        </c:ser>
        <c:ser>
          <c:idx val="2"/>
          <c:order val="2"/>
          <c:tx>
            <c:strRef>
              <c:f>Sheet1!$D$1</c:f>
              <c:strCache>
                <c:ptCount val="1"/>
                <c:pt idx="0">
                  <c:v>Regarder une cérémonie du jour du Souvenir à la télévision*</c:v>
                </c:pt>
              </c:strCache>
            </c:strRef>
          </c:tx>
          <c:spPr>
            <a:ln w="38100" cap="rnd">
              <a:solidFill>
                <a:srgbClr val="15531C"/>
              </a:solidFill>
              <a:round/>
            </a:ln>
            <a:effectLst/>
          </c:spPr>
          <c:marker>
            <c:symbol val="circle"/>
            <c:size val="8"/>
            <c:spPr>
              <a:solidFill>
                <a:srgbClr val="15531C"/>
              </a:solidFill>
              <a:ln w="9525">
                <a:solidFill>
                  <a:srgbClr val="15531C"/>
                </a:solidFill>
              </a:ln>
              <a:effectLst/>
            </c:spPr>
          </c:marker>
          <c:dLbls>
            <c:numFmt formatCode="0\ %"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0">
                  <c:v>0.54</c:v>
                </c:pt>
                <c:pt idx="1">
                  <c:v>0.51</c:v>
                </c:pt>
                <c:pt idx="2">
                  <c:v>0.45</c:v>
                </c:pt>
                <c:pt idx="3">
                  <c:v>0.5</c:v>
                </c:pt>
                <c:pt idx="4">
                  <c:v>0.56000000000000005</c:v>
                </c:pt>
                <c:pt idx="5">
                  <c:v>0.45</c:v>
                </c:pt>
                <c:pt idx="6">
                  <c:v>0.45</c:v>
                </c:pt>
                <c:pt idx="7">
                  <c:v>0.46</c:v>
                </c:pt>
              </c:numCache>
            </c:numRef>
          </c:val>
          <c:smooth val="0"/>
          <c:extLst>
            <c:ext xmlns:c16="http://schemas.microsoft.com/office/drawing/2014/chart" uri="{C3380CC4-5D6E-409C-BE32-E72D297353CC}">
              <c16:uniqueId val="{00000002-4EF7-4FFB-9764-B8390ECB3535}"/>
            </c:ext>
          </c:extLst>
        </c:ser>
        <c:ser>
          <c:idx val="3"/>
          <c:order val="3"/>
          <c:tx>
            <c:strRef>
              <c:f>Sheet1!$E$1</c:f>
              <c:strCache>
                <c:ptCount val="1"/>
                <c:pt idx="0">
                  <c:v>Participer à une cérémonie commémorative dans votre collectivité*</c:v>
                </c:pt>
              </c:strCache>
            </c:strRef>
          </c:tx>
          <c:spPr>
            <a:ln w="38100" cap="rnd">
              <a:solidFill>
                <a:srgbClr val="2F5597"/>
              </a:solidFill>
              <a:round/>
            </a:ln>
            <a:effectLst/>
          </c:spPr>
          <c:marker>
            <c:symbol val="circle"/>
            <c:size val="8"/>
            <c:spPr>
              <a:solidFill>
                <a:srgbClr val="2F5597"/>
              </a:solidFill>
              <a:ln w="9525">
                <a:solidFill>
                  <a:srgbClr val="2F5597"/>
                </a:solidFill>
              </a:ln>
              <a:effectLst/>
            </c:spPr>
          </c:marker>
          <c:dLbls>
            <c:numFmt formatCode="0\ %"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0%</c:formatCode>
                <c:ptCount val="8"/>
                <c:pt idx="0">
                  <c:v>0.3</c:v>
                </c:pt>
                <c:pt idx="1">
                  <c:v>0.34</c:v>
                </c:pt>
                <c:pt idx="2">
                  <c:v>0.25</c:v>
                </c:pt>
                <c:pt idx="3">
                  <c:v>0.35</c:v>
                </c:pt>
                <c:pt idx="4">
                  <c:v>0.36</c:v>
                </c:pt>
                <c:pt idx="5">
                  <c:v>0.38</c:v>
                </c:pt>
                <c:pt idx="6">
                  <c:v>0.39</c:v>
                </c:pt>
                <c:pt idx="7">
                  <c:v>0.38</c:v>
                </c:pt>
              </c:numCache>
            </c:numRef>
          </c:val>
          <c:smooth val="0"/>
          <c:extLst>
            <c:ext xmlns:c16="http://schemas.microsoft.com/office/drawing/2014/chart" uri="{C3380CC4-5D6E-409C-BE32-E72D297353CC}">
              <c16:uniqueId val="{00000005-4EF7-4FFB-9764-B8390ECB3535}"/>
            </c:ext>
          </c:extLst>
        </c:ser>
        <c:ser>
          <c:idx val="4"/>
          <c:order val="4"/>
          <c:tx>
            <c:strRef>
              <c:f>Sheet1!$F$1</c:f>
              <c:strCache>
                <c:ptCount val="1"/>
                <c:pt idx="0">
                  <c:v>Participer par l'entremise des médias sociaux*</c:v>
                </c:pt>
              </c:strCache>
            </c:strRef>
          </c:tx>
          <c:spPr>
            <a:ln w="38100" cap="rnd">
              <a:solidFill>
                <a:schemeClr val="tx1">
                  <a:lumMod val="65000"/>
                  <a:lumOff val="35000"/>
                  <a:alpha val="97000"/>
                </a:schemeClr>
              </a:solidFill>
              <a:round/>
            </a:ln>
            <a:effectLst/>
          </c:spPr>
          <c:marker>
            <c:symbol val="circle"/>
            <c:size val="8"/>
            <c:spPr>
              <a:solidFill>
                <a:schemeClr val="tx1">
                  <a:lumMod val="65000"/>
                  <a:lumOff val="35000"/>
                </a:schemeClr>
              </a:solidFill>
              <a:ln w="9525">
                <a:solidFill>
                  <a:schemeClr val="tx1">
                    <a:lumMod val="65000"/>
                    <a:lumOff val="35000"/>
                  </a:schemeClr>
                </a:solidFill>
              </a:ln>
              <a:effectLst/>
            </c:spPr>
          </c:marker>
          <c:dLbls>
            <c:numFmt formatCode="0\ %"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0%</c:formatCode>
                <c:ptCount val="8"/>
                <c:pt idx="1">
                  <c:v>0.21</c:v>
                </c:pt>
                <c:pt idx="2">
                  <c:v>0.24</c:v>
                </c:pt>
                <c:pt idx="3">
                  <c:v>0.18</c:v>
                </c:pt>
                <c:pt idx="4">
                  <c:v>0.24</c:v>
                </c:pt>
                <c:pt idx="5">
                  <c:v>0.28999999999999998</c:v>
                </c:pt>
                <c:pt idx="6">
                  <c:v>0.25</c:v>
                </c:pt>
                <c:pt idx="7">
                  <c:v>0.2</c:v>
                </c:pt>
              </c:numCache>
            </c:numRef>
          </c:val>
          <c:smooth val="0"/>
          <c:extLst>
            <c:ext xmlns:c16="http://schemas.microsoft.com/office/drawing/2014/chart" uri="{C3380CC4-5D6E-409C-BE32-E72D297353CC}">
              <c16:uniqueId val="{00000006-4EF7-4FFB-9764-B8390ECB3535}"/>
            </c:ext>
          </c:extLst>
        </c:ser>
        <c:dLbls>
          <c:dLblPos val="t"/>
          <c:showLegendKey val="0"/>
          <c:showVal val="1"/>
          <c:showCatName val="0"/>
          <c:showSerName val="0"/>
          <c:showPercent val="0"/>
          <c:showBubbleSize val="0"/>
        </c:dLbls>
        <c:marker val="1"/>
        <c:smooth val="0"/>
        <c:axId val="238303360"/>
        <c:axId val="238302576"/>
      </c:lineChart>
      <c:catAx>
        <c:axId val="238303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02576"/>
        <c:crosses val="autoZero"/>
        <c:auto val="1"/>
        <c:lblAlgn val="ctr"/>
        <c:lblOffset val="100"/>
        <c:noMultiLvlLbl val="0"/>
      </c:catAx>
      <c:valAx>
        <c:axId val="238302576"/>
        <c:scaling>
          <c:orientation val="minMax"/>
          <c:min val="0.1"/>
        </c:scaling>
        <c:delete val="1"/>
        <c:axPos val="l"/>
        <c:numFmt formatCode="General" sourceLinked="1"/>
        <c:majorTickMark val="out"/>
        <c:minorTickMark val="none"/>
        <c:tickLblPos val="nextTo"/>
        <c:crossAx val="238303360"/>
        <c:crosses val="autoZero"/>
        <c:crossBetween val="between"/>
      </c:valAx>
      <c:spPr>
        <a:noFill/>
        <a:ln>
          <a:noFill/>
        </a:ln>
        <a:effectLst/>
      </c:spPr>
    </c:plotArea>
    <c:legend>
      <c:legendPos val="r"/>
      <c:layout>
        <c:manualLayout>
          <c:xMode val="edge"/>
          <c:yMode val="edge"/>
          <c:x val="0.73580142716535435"/>
          <c:y val="0.31856558165504412"/>
          <c:w val="0.26419857283464565"/>
          <c:h val="0.26438027335754755"/>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499941694086899"/>
          <c:y val="3.0616489251127348E-2"/>
          <c:w val="0.83604535891542364"/>
          <c:h val="0.96938351074887263"/>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6"/>
            <c:invertIfNegative val="0"/>
            <c:bubble3D val="0"/>
            <c:spPr>
              <a:solidFill>
                <a:srgbClr val="CE2029"/>
              </a:solidFill>
              <a:ln>
                <a:noFill/>
              </a:ln>
              <a:effectLst/>
            </c:spPr>
            <c:extLst>
              <c:ext xmlns:c16="http://schemas.microsoft.com/office/drawing/2014/chart" uri="{C3380CC4-5D6E-409C-BE32-E72D297353CC}">
                <c16:uniqueId val="{00000003-73C2-4B9D-9826-3579B267772D}"/>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2010</c:v>
                </c:pt>
                <c:pt idx="1">
                  <c:v>2011</c:v>
                </c:pt>
                <c:pt idx="2">
                  <c:v>2012</c:v>
                </c:pt>
                <c:pt idx="3">
                  <c:v>2014</c:v>
                </c:pt>
                <c:pt idx="4">
                  <c:v>2016</c:v>
                </c:pt>
                <c:pt idx="5">
                  <c:v>2017</c:v>
                </c:pt>
                <c:pt idx="6">
                  <c:v>2018</c:v>
                </c:pt>
              </c:numCache>
            </c:numRef>
          </c:cat>
          <c:val>
            <c:numRef>
              <c:f>Sheet1!$B$2:$B$8</c:f>
              <c:numCache>
                <c:formatCode>0%</c:formatCode>
                <c:ptCount val="7"/>
                <c:pt idx="0">
                  <c:v>0.22</c:v>
                </c:pt>
                <c:pt idx="1">
                  <c:v>0.23</c:v>
                </c:pt>
                <c:pt idx="2">
                  <c:v>0.36</c:v>
                </c:pt>
                <c:pt idx="3">
                  <c:v>0.4</c:v>
                </c:pt>
                <c:pt idx="4">
                  <c:v>0.38</c:v>
                </c:pt>
                <c:pt idx="5">
                  <c:v>0.37</c:v>
                </c:pt>
                <c:pt idx="6">
                  <c:v>0.52</c:v>
                </c:pt>
              </c:numCache>
            </c:numRef>
          </c:val>
          <c:extLst>
            <c:ext xmlns:c16="http://schemas.microsoft.com/office/drawing/2014/chart" uri="{C3380CC4-5D6E-409C-BE32-E72D297353CC}">
              <c16:uniqueId val="{00000002-73C2-4B9D-9826-3579B267772D}"/>
            </c:ext>
          </c:extLst>
        </c:ser>
        <c:dLbls>
          <c:dLblPos val="outEnd"/>
          <c:showLegendKey val="0"/>
          <c:showVal val="1"/>
          <c:showCatName val="0"/>
          <c:showSerName val="0"/>
          <c:showPercent val="0"/>
          <c:showBubbleSize val="0"/>
        </c:dLbls>
        <c:gapWidth val="99"/>
        <c:axId val="238319432"/>
        <c:axId val="465695856"/>
      </c:barChart>
      <c:catAx>
        <c:axId val="238319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695856"/>
        <c:crosses val="autoZero"/>
        <c:auto val="1"/>
        <c:lblAlgn val="ctr"/>
        <c:lblOffset val="100"/>
        <c:noMultiLvlLbl val="0"/>
      </c:catAx>
      <c:valAx>
        <c:axId val="465695856"/>
        <c:scaling>
          <c:orientation val="minMax"/>
        </c:scaling>
        <c:delete val="1"/>
        <c:axPos val="b"/>
        <c:numFmt formatCode="0%" sourceLinked="1"/>
        <c:majorTickMark val="none"/>
        <c:minorTickMark val="none"/>
        <c:tickLblPos val="nextTo"/>
        <c:crossAx val="23831943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884791594527179"/>
          <c:y val="0.12294115473811269"/>
          <c:w val="0.61115205037421871"/>
          <c:h val="0.87705884526188727"/>
        </c:manualLayout>
      </c:layout>
      <c:barChart>
        <c:barDir val="bar"/>
        <c:grouping val="stacked"/>
        <c:varyColors val="0"/>
        <c:ser>
          <c:idx val="0"/>
          <c:order val="0"/>
          <c:tx>
            <c:strRef>
              <c:f>Sheet1!$B$1</c:f>
              <c:strCache>
                <c:ptCount val="1"/>
                <c:pt idx="0">
                  <c:v>Très important</c:v>
                </c:pt>
              </c:strCache>
            </c:strRef>
          </c:tx>
          <c:spPr>
            <a:solidFill>
              <a:schemeClr val="accent1">
                <a:lumMod val="50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Fournir du matériel éducatif aux écoles</c:v>
                </c:pt>
                <c:pt idx="1">
                  <c:v>Soutenir et diriger des événements commémoratifs </c:v>
                </c:pt>
                <c:pt idx="2">
                  <c:v>Fournir du financement pour les projets commémoratifs</c:v>
                </c:pt>
                <c:pt idx="3">
                  <c:v>Afficher du contenu lié à la commémoration dans les médias sociaux</c:v>
                </c:pt>
                <c:pt idx="4">
                  <c:v>Créer des publicités liées à la commémoration</c:v>
                </c:pt>
                <c:pt idx="5">
                  <c:v>Fournir du matériel promotionnel, comme des affiches et des épinglettes</c:v>
                </c:pt>
              </c:strCache>
            </c:strRef>
          </c:cat>
          <c:val>
            <c:numRef>
              <c:f>Sheet1!$B$2:$B$7</c:f>
              <c:numCache>
                <c:formatCode>0%</c:formatCode>
                <c:ptCount val="6"/>
                <c:pt idx="0">
                  <c:v>0.7</c:v>
                </c:pt>
                <c:pt idx="1">
                  <c:v>0.56999999999999995</c:v>
                </c:pt>
                <c:pt idx="2">
                  <c:v>0.45</c:v>
                </c:pt>
                <c:pt idx="3">
                  <c:v>0.47</c:v>
                </c:pt>
                <c:pt idx="4">
                  <c:v>0.4</c:v>
                </c:pt>
                <c:pt idx="5">
                  <c:v>0.36</c:v>
                </c:pt>
              </c:numCache>
            </c:numRef>
          </c:val>
          <c:extLst>
            <c:ext xmlns:c16="http://schemas.microsoft.com/office/drawing/2014/chart" uri="{C3380CC4-5D6E-409C-BE32-E72D297353CC}">
              <c16:uniqueId val="{00000000-9328-4B99-8140-7E58055F974D}"/>
            </c:ext>
          </c:extLst>
        </c:ser>
        <c:ser>
          <c:idx val="1"/>
          <c:order val="1"/>
          <c:tx>
            <c:strRef>
              <c:f>Sheet1!$C$1</c:f>
              <c:strCache>
                <c:ptCount val="1"/>
                <c:pt idx="0">
                  <c:v>Moyennement important</c:v>
                </c:pt>
              </c:strCache>
            </c:strRef>
          </c:tx>
          <c:spPr>
            <a:solidFill>
              <a:schemeClr val="accent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Fournir du matériel éducatif aux écoles</c:v>
                </c:pt>
                <c:pt idx="1">
                  <c:v>Soutenir et diriger des événements commémoratifs </c:v>
                </c:pt>
                <c:pt idx="2">
                  <c:v>Fournir du financement pour les projets commémoratifs</c:v>
                </c:pt>
                <c:pt idx="3">
                  <c:v>Afficher du contenu lié à la commémoration dans les médias sociaux</c:v>
                </c:pt>
                <c:pt idx="4">
                  <c:v>Créer des publicités liées à la commémoration</c:v>
                </c:pt>
                <c:pt idx="5">
                  <c:v>Fournir du matériel promotionnel, comme des affiches et des épinglettes</c:v>
                </c:pt>
              </c:strCache>
            </c:strRef>
          </c:cat>
          <c:val>
            <c:numRef>
              <c:f>Sheet1!$C$2:$C$7</c:f>
              <c:numCache>
                <c:formatCode>0%</c:formatCode>
                <c:ptCount val="6"/>
                <c:pt idx="0">
                  <c:v>0.2</c:v>
                </c:pt>
                <c:pt idx="1">
                  <c:v>0.27</c:v>
                </c:pt>
                <c:pt idx="2">
                  <c:v>0.3</c:v>
                </c:pt>
                <c:pt idx="3">
                  <c:v>0.27</c:v>
                </c:pt>
                <c:pt idx="4">
                  <c:v>0.32</c:v>
                </c:pt>
                <c:pt idx="5">
                  <c:v>0.3</c:v>
                </c:pt>
              </c:numCache>
            </c:numRef>
          </c:val>
          <c:extLst>
            <c:ext xmlns:c16="http://schemas.microsoft.com/office/drawing/2014/chart" uri="{C3380CC4-5D6E-409C-BE32-E72D297353CC}">
              <c16:uniqueId val="{00000001-9328-4B99-8140-7E58055F974D}"/>
            </c:ext>
          </c:extLst>
        </c:ser>
        <c:ser>
          <c:idx val="2"/>
          <c:order val="2"/>
          <c:tx>
            <c:strRef>
              <c:f>Sheet1!$D$1</c:f>
              <c:strCache>
                <c:ptCount val="1"/>
                <c:pt idx="0">
                  <c:v>Ni important ni sans importance</c:v>
                </c:pt>
              </c:strCache>
            </c:strRef>
          </c:tx>
          <c:spPr>
            <a:solidFill>
              <a:schemeClr val="bg1">
                <a:lumMod val="50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Fournir du matériel éducatif aux écoles</c:v>
                </c:pt>
                <c:pt idx="1">
                  <c:v>Soutenir et diriger des événements commémoratifs </c:v>
                </c:pt>
                <c:pt idx="2">
                  <c:v>Fournir du financement pour les projets commémoratifs</c:v>
                </c:pt>
                <c:pt idx="3">
                  <c:v>Afficher du contenu lié à la commémoration dans les médias sociaux</c:v>
                </c:pt>
                <c:pt idx="4">
                  <c:v>Créer des publicités liées à la commémoration</c:v>
                </c:pt>
                <c:pt idx="5">
                  <c:v>Fournir du matériel promotionnel, comme des affiches et des épinglettes</c:v>
                </c:pt>
              </c:strCache>
            </c:strRef>
          </c:cat>
          <c:val>
            <c:numRef>
              <c:f>Sheet1!$D$2:$D$7</c:f>
              <c:numCache>
                <c:formatCode>0%</c:formatCode>
                <c:ptCount val="6"/>
                <c:pt idx="0">
                  <c:v>0.06</c:v>
                </c:pt>
                <c:pt idx="1">
                  <c:v>0.11</c:v>
                </c:pt>
                <c:pt idx="2">
                  <c:v>0.17</c:v>
                </c:pt>
                <c:pt idx="3">
                  <c:v>0.15</c:v>
                </c:pt>
                <c:pt idx="4">
                  <c:v>0.19</c:v>
                </c:pt>
                <c:pt idx="5">
                  <c:v>0.23</c:v>
                </c:pt>
              </c:numCache>
            </c:numRef>
          </c:val>
          <c:extLst>
            <c:ext xmlns:c16="http://schemas.microsoft.com/office/drawing/2014/chart" uri="{C3380CC4-5D6E-409C-BE32-E72D297353CC}">
              <c16:uniqueId val="{00000002-9328-4B99-8140-7E58055F974D}"/>
            </c:ext>
          </c:extLst>
        </c:ser>
        <c:ser>
          <c:idx val="3"/>
          <c:order val="3"/>
          <c:tx>
            <c:strRef>
              <c:f>Sheet1!$E$1</c:f>
              <c:strCache>
                <c:ptCount val="1"/>
                <c:pt idx="0">
                  <c:v>Pas très important</c:v>
                </c:pt>
              </c:strCache>
            </c:strRef>
          </c:tx>
          <c:spPr>
            <a:solidFill>
              <a:srgbClr val="FF2929"/>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0449-4C06-AA7D-274701C8C616}"/>
                </c:ext>
              </c:extLst>
            </c:dLbl>
            <c:dLbl>
              <c:idx val="1"/>
              <c:delete val="1"/>
              <c:extLst>
                <c:ext xmlns:c15="http://schemas.microsoft.com/office/drawing/2012/chart" uri="{CE6537A1-D6FC-4f65-9D91-7224C49458BB}"/>
                <c:ext xmlns:c16="http://schemas.microsoft.com/office/drawing/2014/chart" uri="{C3380CC4-5D6E-409C-BE32-E72D297353CC}">
                  <c16:uniqueId val="{00000003-0449-4C06-AA7D-274701C8C616}"/>
                </c:ext>
              </c:extLst>
            </c:dLbl>
            <c:dLbl>
              <c:idx val="2"/>
              <c:delete val="1"/>
              <c:extLst>
                <c:ext xmlns:c15="http://schemas.microsoft.com/office/drawing/2012/chart" uri="{CE6537A1-D6FC-4f65-9D91-7224C49458BB}"/>
                <c:ext xmlns:c16="http://schemas.microsoft.com/office/drawing/2014/chart" uri="{C3380CC4-5D6E-409C-BE32-E72D297353CC}">
                  <c16:uniqueId val="{00000002-0449-4C06-AA7D-274701C8C616}"/>
                </c:ext>
              </c:extLst>
            </c:dLbl>
            <c:dLbl>
              <c:idx val="3"/>
              <c:delete val="1"/>
              <c:extLst>
                <c:ext xmlns:c15="http://schemas.microsoft.com/office/drawing/2012/chart" uri="{CE6537A1-D6FC-4f65-9D91-7224C49458BB}"/>
                <c:ext xmlns:c16="http://schemas.microsoft.com/office/drawing/2014/chart" uri="{C3380CC4-5D6E-409C-BE32-E72D297353CC}">
                  <c16:uniqueId val="{00000001-0449-4C06-AA7D-274701C8C616}"/>
                </c:ext>
              </c:extLst>
            </c:dLbl>
            <c:dLbl>
              <c:idx val="4"/>
              <c:delete val="1"/>
              <c:extLst>
                <c:ext xmlns:c15="http://schemas.microsoft.com/office/drawing/2012/chart" uri="{CE6537A1-D6FC-4f65-9D91-7224C49458BB}"/>
                <c:ext xmlns:c16="http://schemas.microsoft.com/office/drawing/2014/chart" uri="{C3380CC4-5D6E-409C-BE32-E72D297353CC}">
                  <c16:uniqueId val="{00000000-0449-4C06-AA7D-274701C8C616}"/>
                </c:ext>
              </c:extLst>
            </c:dLbl>
            <c:numFmt formatCode="0\ %"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Fournir du matériel éducatif aux écoles</c:v>
                </c:pt>
                <c:pt idx="1">
                  <c:v>Soutenir et diriger des événements commémoratifs </c:v>
                </c:pt>
                <c:pt idx="2">
                  <c:v>Fournir du financement pour les projets commémoratifs</c:v>
                </c:pt>
                <c:pt idx="3">
                  <c:v>Afficher du contenu lié à la commémoration dans les médias sociaux</c:v>
                </c:pt>
                <c:pt idx="4">
                  <c:v>Créer des publicités liées à la commémoration</c:v>
                </c:pt>
                <c:pt idx="5">
                  <c:v>Fournir du matériel promotionnel, comme des affiches et des épinglettes</c:v>
                </c:pt>
              </c:strCache>
            </c:strRef>
          </c:cat>
          <c:val>
            <c:numRef>
              <c:f>Sheet1!$E$2:$E$7</c:f>
              <c:numCache>
                <c:formatCode>0%</c:formatCode>
                <c:ptCount val="6"/>
                <c:pt idx="0">
                  <c:v>0.01</c:v>
                </c:pt>
                <c:pt idx="1">
                  <c:v>0.03</c:v>
                </c:pt>
                <c:pt idx="2">
                  <c:v>0.03</c:v>
                </c:pt>
                <c:pt idx="3">
                  <c:v>0.04</c:v>
                </c:pt>
                <c:pt idx="4">
                  <c:v>0.04</c:v>
                </c:pt>
                <c:pt idx="5">
                  <c:v>0.06</c:v>
                </c:pt>
              </c:numCache>
            </c:numRef>
          </c:val>
          <c:extLst>
            <c:ext xmlns:c16="http://schemas.microsoft.com/office/drawing/2014/chart" uri="{C3380CC4-5D6E-409C-BE32-E72D297353CC}">
              <c16:uniqueId val="{00000003-9328-4B99-8140-7E58055F974D}"/>
            </c:ext>
          </c:extLst>
        </c:ser>
        <c:ser>
          <c:idx val="4"/>
          <c:order val="4"/>
          <c:tx>
            <c:strRef>
              <c:f>Sheet1!$F$1</c:f>
              <c:strCache>
                <c:ptCount val="1"/>
                <c:pt idx="0">
                  <c:v>Pas important du tout</c:v>
                </c:pt>
              </c:strCache>
            </c:strRef>
          </c:tx>
          <c:spPr>
            <a:solidFill>
              <a:srgbClr val="A20000"/>
            </a:solidFill>
            <a:ln>
              <a:noFill/>
            </a:ln>
            <a:effectLst/>
          </c:spPr>
          <c:invertIfNegative val="0"/>
          <c:dLbls>
            <c:delete val="1"/>
          </c:dLbls>
          <c:cat>
            <c:strRef>
              <c:f>Sheet1!$A$2:$A$7</c:f>
              <c:strCache>
                <c:ptCount val="6"/>
                <c:pt idx="0">
                  <c:v>Fournir du matériel éducatif aux écoles</c:v>
                </c:pt>
                <c:pt idx="1">
                  <c:v>Soutenir et diriger des événements commémoratifs </c:v>
                </c:pt>
                <c:pt idx="2">
                  <c:v>Fournir du financement pour les projets commémoratifs</c:v>
                </c:pt>
                <c:pt idx="3">
                  <c:v>Afficher du contenu lié à la commémoration dans les médias sociaux</c:v>
                </c:pt>
                <c:pt idx="4">
                  <c:v>Créer des publicités liées à la commémoration</c:v>
                </c:pt>
                <c:pt idx="5">
                  <c:v>Fournir du matériel promotionnel, comme des affiches et des épinglettes</c:v>
                </c:pt>
              </c:strCache>
            </c:strRef>
          </c:cat>
          <c:val>
            <c:numRef>
              <c:f>Sheet1!$F$2:$F$7</c:f>
              <c:numCache>
                <c:formatCode>0%</c:formatCode>
                <c:ptCount val="6"/>
                <c:pt idx="0">
                  <c:v>0.02</c:v>
                </c:pt>
                <c:pt idx="1">
                  <c:v>0.03</c:v>
                </c:pt>
                <c:pt idx="2">
                  <c:v>0.03</c:v>
                </c:pt>
                <c:pt idx="3">
                  <c:v>0.05</c:v>
                </c:pt>
                <c:pt idx="4">
                  <c:v>0.04</c:v>
                </c:pt>
                <c:pt idx="5">
                  <c:v>0.05</c:v>
                </c:pt>
              </c:numCache>
            </c:numRef>
          </c:val>
          <c:extLst>
            <c:ext xmlns:c16="http://schemas.microsoft.com/office/drawing/2014/chart" uri="{C3380CC4-5D6E-409C-BE32-E72D297353CC}">
              <c16:uniqueId val="{00000004-9328-4B99-8140-7E58055F974D}"/>
            </c:ext>
          </c:extLst>
        </c:ser>
        <c:dLbls>
          <c:dLblPos val="ctr"/>
          <c:showLegendKey val="0"/>
          <c:showVal val="1"/>
          <c:showCatName val="0"/>
          <c:showSerName val="0"/>
          <c:showPercent val="0"/>
          <c:showBubbleSize val="0"/>
        </c:dLbls>
        <c:gapWidth val="103"/>
        <c:overlap val="100"/>
        <c:axId val="465701344"/>
        <c:axId val="465703304"/>
      </c:barChart>
      <c:catAx>
        <c:axId val="4657013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crossAx val="465703304"/>
        <c:crosses val="autoZero"/>
        <c:auto val="1"/>
        <c:lblAlgn val="ctr"/>
        <c:lblOffset val="100"/>
        <c:noMultiLvlLbl val="0"/>
      </c:catAx>
      <c:valAx>
        <c:axId val="465703304"/>
        <c:scaling>
          <c:orientation val="minMax"/>
        </c:scaling>
        <c:delete val="1"/>
        <c:axPos val="t"/>
        <c:numFmt formatCode="0%" sourceLinked="1"/>
        <c:majorTickMark val="none"/>
        <c:minorTickMark val="none"/>
        <c:tickLblPos val="nextTo"/>
        <c:crossAx val="465701344"/>
        <c:crosses val="autoZero"/>
        <c:crossBetween val="between"/>
      </c:valAx>
      <c:spPr>
        <a:noFill/>
        <a:ln>
          <a:noFill/>
        </a:ln>
        <a:effectLst/>
      </c:spPr>
    </c:plotArea>
    <c:legend>
      <c:legendPos val="t"/>
      <c:layout>
        <c:manualLayout>
          <c:xMode val="edge"/>
          <c:yMode val="edge"/>
          <c:x val="1.638086145043981E-2"/>
          <c:y val="4.1585600117930568E-2"/>
          <c:w val="0.90079716416973277"/>
          <c:h val="5.7622998910401478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b="1">
          <a:solidFill>
            <a:schemeClr val="tx1"/>
          </a:solidFill>
          <a:latin typeface="Franklin Gothic Book" panose="020B0503020102020204" pitchFamily="34" charset="0"/>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Franklin Gothic Book" panose="020B0503020102020204" pitchFamily="34" charset="0"/>
                <a:ea typeface="+mn-ea"/>
                <a:cs typeface="+mn-cs"/>
              </a:defRPr>
            </a:pPr>
            <a:r>
              <a:rPr lang="fr-CA" sz="1680" b="0" i="0" u="none" strike="noStrike" baseline="0" dirty="0">
                <a:effectLst/>
              </a:rPr>
              <a:t>Personnes qui accordent de l’importance à chaque point (en %)</a:t>
            </a:r>
            <a:endParaRPr lang="en-CA" b="0" dirty="0"/>
          </a:p>
        </c:rich>
      </c:tx>
      <c:layout>
        <c:manualLayout>
          <c:xMode val="edge"/>
          <c:yMode val="edge"/>
          <c:x val="0.24953871591739105"/>
          <c:y val="0"/>
        </c:manualLayout>
      </c:layout>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
          <c:y val="9.1200625733281193E-2"/>
          <c:w val="0.73099191729474178"/>
          <c:h val="0.8206862000716223"/>
        </c:manualLayout>
      </c:layout>
      <c:lineChart>
        <c:grouping val="standard"/>
        <c:varyColors val="0"/>
        <c:ser>
          <c:idx val="6"/>
          <c:order val="0"/>
          <c:tx>
            <c:strRef>
              <c:f>Sheet1!$F$1</c:f>
              <c:strCache>
                <c:ptCount val="1"/>
                <c:pt idx="0">
                  <c:v>Soutenir et diriger des événements commémoratifs*</c:v>
                </c:pt>
              </c:strCache>
            </c:strRef>
          </c:tx>
          <c:spPr>
            <a:ln w="44450" cap="rnd">
              <a:solidFill>
                <a:srgbClr val="203864"/>
              </a:solidFill>
              <a:round/>
            </a:ln>
            <a:effectLst/>
          </c:spPr>
          <c:marker>
            <c:symbol val="circle"/>
            <c:size val="8"/>
            <c:spPr>
              <a:solidFill>
                <a:srgbClr val="203864"/>
              </a:solidFill>
              <a:ln w="9525">
                <a:solidFill>
                  <a:srgbClr val="203864"/>
                </a:solidFill>
              </a:ln>
              <a:effectLst/>
            </c:spPr>
          </c:marker>
          <c:dLbls>
            <c:dLbl>
              <c:idx val="3"/>
              <c:layout>
                <c:manualLayout>
                  <c:x val="-1.9367991845056026E-2"/>
                  <c:y val="2.7916203762642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FA8-4154-8094-0278208213B7}"/>
                </c:ext>
              </c:extLst>
            </c:dLbl>
            <c:dLbl>
              <c:idx val="4"/>
              <c:delete val="1"/>
              <c:extLst>
                <c:ext xmlns:c15="http://schemas.microsoft.com/office/drawing/2012/chart" uri="{CE6537A1-D6FC-4f65-9D91-7224C49458BB}"/>
                <c:ext xmlns:c16="http://schemas.microsoft.com/office/drawing/2014/chart" uri="{C3380CC4-5D6E-409C-BE32-E72D297353CC}">
                  <c16:uniqueId val="{00000001-2FA8-4154-8094-0278208213B7}"/>
                </c:ext>
              </c:extLst>
            </c:dLbl>
            <c:dLbl>
              <c:idx val="5"/>
              <c:delete val="1"/>
              <c:extLst>
                <c:ext xmlns:c15="http://schemas.microsoft.com/office/drawing/2012/chart" uri="{CE6537A1-D6FC-4f65-9D91-7224C49458BB}"/>
                <c:ext xmlns:c16="http://schemas.microsoft.com/office/drawing/2014/chart" uri="{C3380CC4-5D6E-409C-BE32-E72D297353CC}">
                  <c16:uniqueId val="{00000002-2FA8-4154-8094-0278208213B7}"/>
                </c:ext>
              </c:extLst>
            </c:dLbl>
            <c:dLbl>
              <c:idx val="6"/>
              <c:delete val="1"/>
              <c:extLst>
                <c:ext xmlns:c15="http://schemas.microsoft.com/office/drawing/2012/chart" uri="{CE6537A1-D6FC-4f65-9D91-7224C49458BB}"/>
                <c:ext xmlns:c16="http://schemas.microsoft.com/office/drawing/2014/chart" uri="{C3380CC4-5D6E-409C-BE32-E72D297353CC}">
                  <c16:uniqueId val="{00000007-25AC-42C2-911B-0E6F446FAC50}"/>
                </c:ext>
              </c:extLst>
            </c:dLbl>
            <c:numFmt formatCode="0\ %" sourceLinked="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General</c:formatCode>
                <c:ptCount val="8"/>
                <c:pt idx="3" formatCode="0%">
                  <c:v>0.8</c:v>
                </c:pt>
                <c:pt idx="4" formatCode="0%">
                  <c:v>0.8</c:v>
                </c:pt>
                <c:pt idx="5" formatCode="0%">
                  <c:v>0.87</c:v>
                </c:pt>
                <c:pt idx="6" formatCode="0%">
                  <c:v>0.87</c:v>
                </c:pt>
                <c:pt idx="7" formatCode="0%">
                  <c:v>0.84</c:v>
                </c:pt>
              </c:numCache>
            </c:numRef>
          </c:val>
          <c:smooth val="0"/>
          <c:extLst>
            <c:ext xmlns:c16="http://schemas.microsoft.com/office/drawing/2014/chart" uri="{C3380CC4-5D6E-409C-BE32-E72D297353CC}">
              <c16:uniqueId val="{00000001-25AC-42C2-911B-0E6F446FAC50}"/>
            </c:ext>
          </c:extLst>
        </c:ser>
        <c:ser>
          <c:idx val="2"/>
          <c:order val="1"/>
          <c:tx>
            <c:strRef>
              <c:f>Sheet1!$B$1</c:f>
              <c:strCache>
                <c:ptCount val="1"/>
                <c:pt idx="0">
                  <c:v>Fournir du matériel éducatif*</c:v>
                </c:pt>
              </c:strCache>
            </c:strRef>
          </c:tx>
          <c:spPr>
            <a:ln w="44450" cap="rnd">
              <a:solidFill>
                <a:schemeClr val="accent4"/>
              </a:solidFill>
              <a:round/>
            </a:ln>
            <a:effectLst/>
          </c:spPr>
          <c:marker>
            <c:symbol val="circle"/>
            <c:size val="8"/>
            <c:spPr>
              <a:solidFill>
                <a:schemeClr val="accent4"/>
              </a:solidFill>
              <a:ln w="9525">
                <a:solidFill>
                  <a:schemeClr val="accent4"/>
                </a:solidFill>
              </a:ln>
              <a:effectLst/>
            </c:spPr>
          </c:marker>
          <c:dLbls>
            <c:dLbl>
              <c:idx val="0"/>
              <c:layout>
                <c:manualLayout>
                  <c:x val="-1.5290519877675851E-2"/>
                  <c:y val="-2.32635031355355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4F5-4F8D-A93E-66D5A76C4A1B}"/>
                </c:ext>
              </c:extLst>
            </c:dLbl>
            <c:dLbl>
              <c:idx val="1"/>
              <c:delete val="1"/>
              <c:extLst>
                <c:ext xmlns:c15="http://schemas.microsoft.com/office/drawing/2012/chart" uri="{CE6537A1-D6FC-4f65-9D91-7224C49458BB}"/>
                <c:ext xmlns:c16="http://schemas.microsoft.com/office/drawing/2014/chart" uri="{C3380CC4-5D6E-409C-BE32-E72D297353CC}">
                  <c16:uniqueId val="{0000000D-219D-4CEF-A86E-EF001512DDA8}"/>
                </c:ext>
              </c:extLst>
            </c:dLbl>
            <c:dLbl>
              <c:idx val="2"/>
              <c:delete val="1"/>
              <c:extLst>
                <c:ext xmlns:c15="http://schemas.microsoft.com/office/drawing/2012/chart" uri="{CE6537A1-D6FC-4f65-9D91-7224C49458BB}"/>
                <c:ext xmlns:c16="http://schemas.microsoft.com/office/drawing/2014/chart" uri="{C3380CC4-5D6E-409C-BE32-E72D297353CC}">
                  <c16:uniqueId val="{0000000F-219D-4CEF-A86E-EF001512DDA8}"/>
                </c:ext>
              </c:extLst>
            </c:dLbl>
            <c:dLbl>
              <c:idx val="3"/>
              <c:delete val="1"/>
              <c:extLst>
                <c:ext xmlns:c15="http://schemas.microsoft.com/office/drawing/2012/chart" uri="{CE6537A1-D6FC-4f65-9D91-7224C49458BB}"/>
                <c:ext xmlns:c16="http://schemas.microsoft.com/office/drawing/2014/chart" uri="{C3380CC4-5D6E-409C-BE32-E72D297353CC}">
                  <c16:uniqueId val="{00000011-219D-4CEF-A86E-EF001512DDA8}"/>
                </c:ext>
              </c:extLst>
            </c:dLbl>
            <c:dLbl>
              <c:idx val="4"/>
              <c:delete val="1"/>
              <c:extLst>
                <c:ext xmlns:c15="http://schemas.microsoft.com/office/drawing/2012/chart" uri="{CE6537A1-D6FC-4f65-9D91-7224C49458BB}"/>
                <c:ext xmlns:c16="http://schemas.microsoft.com/office/drawing/2014/chart" uri="{C3380CC4-5D6E-409C-BE32-E72D297353CC}">
                  <c16:uniqueId val="{00000000-CEF1-4717-AEDA-5814CABE7262}"/>
                </c:ext>
              </c:extLst>
            </c:dLbl>
            <c:dLbl>
              <c:idx val="5"/>
              <c:delete val="1"/>
              <c:extLst>
                <c:ext xmlns:c15="http://schemas.microsoft.com/office/drawing/2012/chart" uri="{CE6537A1-D6FC-4f65-9D91-7224C49458BB}"/>
                <c:ext xmlns:c16="http://schemas.microsoft.com/office/drawing/2014/chart" uri="{C3380CC4-5D6E-409C-BE32-E72D297353CC}">
                  <c16:uniqueId val="{00000001-CEF1-4717-AEDA-5814CABE7262}"/>
                </c:ext>
              </c:extLst>
            </c:dLbl>
            <c:dLbl>
              <c:idx val="6"/>
              <c:delete val="1"/>
              <c:extLst>
                <c:ext xmlns:c15="http://schemas.microsoft.com/office/drawing/2012/chart" uri="{CE6537A1-D6FC-4f65-9D91-7224C49458BB}"/>
                <c:ext xmlns:c16="http://schemas.microsoft.com/office/drawing/2014/chart" uri="{C3380CC4-5D6E-409C-BE32-E72D297353CC}">
                  <c16:uniqueId val="{00000019-219D-4CEF-A86E-EF001512DDA8}"/>
                </c:ext>
              </c:extLst>
            </c:dLbl>
            <c:numFmt formatCode="0\ %" sourceLinked="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0.85</c:v>
                </c:pt>
                <c:pt idx="1">
                  <c:v>0.81</c:v>
                </c:pt>
                <c:pt idx="2">
                  <c:v>0.85</c:v>
                </c:pt>
                <c:pt idx="3">
                  <c:v>0.82</c:v>
                </c:pt>
                <c:pt idx="4">
                  <c:v>0.82</c:v>
                </c:pt>
                <c:pt idx="5">
                  <c:v>0.85524661512197309</c:v>
                </c:pt>
                <c:pt idx="6">
                  <c:v>0.86</c:v>
                </c:pt>
                <c:pt idx="7">
                  <c:v>0.9</c:v>
                </c:pt>
              </c:numCache>
            </c:numRef>
          </c:val>
          <c:smooth val="0"/>
          <c:extLst>
            <c:ext xmlns:c16="http://schemas.microsoft.com/office/drawing/2014/chart" uri="{C3380CC4-5D6E-409C-BE32-E72D297353CC}">
              <c16:uniqueId val="{00000002-219D-4CEF-A86E-EF001512DDA8}"/>
            </c:ext>
          </c:extLst>
        </c:ser>
        <c:ser>
          <c:idx val="3"/>
          <c:order val="2"/>
          <c:tx>
            <c:strRef>
              <c:f>Sheet1!$C$1</c:f>
              <c:strCache>
                <c:ptCount val="1"/>
                <c:pt idx="0">
                  <c:v>Créer des annonces liées à la commémoration*</c:v>
                </c:pt>
              </c:strCache>
            </c:strRef>
          </c:tx>
          <c:spPr>
            <a:ln w="44450" cap="rnd">
              <a:solidFill>
                <a:srgbClr val="15531C"/>
              </a:solidFill>
              <a:round/>
            </a:ln>
            <a:effectLst/>
          </c:spPr>
          <c:marker>
            <c:symbol val="circle"/>
            <c:size val="8"/>
            <c:spPr>
              <a:solidFill>
                <a:schemeClr val="accent6">
                  <a:lumMod val="50000"/>
                </a:schemeClr>
              </a:solidFill>
              <a:ln w="9525">
                <a:solidFill>
                  <a:schemeClr val="accent6">
                    <a:lumMod val="50000"/>
                  </a:schemeClr>
                </a:solidFill>
              </a:ln>
              <a:effectLst/>
            </c:spPr>
          </c:marker>
          <c:dLbls>
            <c:dLbl>
              <c:idx val="0"/>
              <c:layout>
                <c:manualLayout>
                  <c:x val="-2.4464831804281346E-2"/>
                  <c:y val="-2.32635031355355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0E2-4394-9E00-0DD224959337}"/>
                </c:ext>
              </c:extLst>
            </c:dLbl>
            <c:dLbl>
              <c:idx val="1"/>
              <c:delete val="1"/>
              <c:extLst>
                <c:ext xmlns:c15="http://schemas.microsoft.com/office/drawing/2012/chart" uri="{CE6537A1-D6FC-4f65-9D91-7224C49458BB}"/>
                <c:ext xmlns:c16="http://schemas.microsoft.com/office/drawing/2014/chart" uri="{C3380CC4-5D6E-409C-BE32-E72D297353CC}">
                  <c16:uniqueId val="{00000001-B0E2-4394-9E00-0DD224959337}"/>
                </c:ext>
              </c:extLst>
            </c:dLbl>
            <c:dLbl>
              <c:idx val="2"/>
              <c:delete val="1"/>
              <c:extLst>
                <c:ext xmlns:c15="http://schemas.microsoft.com/office/drawing/2012/chart" uri="{CE6537A1-D6FC-4f65-9D91-7224C49458BB}"/>
                <c:ext xmlns:c16="http://schemas.microsoft.com/office/drawing/2014/chart" uri="{C3380CC4-5D6E-409C-BE32-E72D297353CC}">
                  <c16:uniqueId val="{00000002-B0E2-4394-9E00-0DD224959337}"/>
                </c:ext>
              </c:extLst>
            </c:dLbl>
            <c:dLbl>
              <c:idx val="3"/>
              <c:delete val="1"/>
              <c:extLst>
                <c:ext xmlns:c15="http://schemas.microsoft.com/office/drawing/2012/chart" uri="{CE6537A1-D6FC-4f65-9D91-7224C49458BB}"/>
                <c:ext xmlns:c16="http://schemas.microsoft.com/office/drawing/2014/chart" uri="{C3380CC4-5D6E-409C-BE32-E72D297353CC}">
                  <c16:uniqueId val="{00000003-B0E2-4394-9E00-0DD224959337}"/>
                </c:ext>
              </c:extLst>
            </c:dLbl>
            <c:dLbl>
              <c:idx val="4"/>
              <c:delete val="1"/>
              <c:extLst>
                <c:ext xmlns:c15="http://schemas.microsoft.com/office/drawing/2012/chart" uri="{CE6537A1-D6FC-4f65-9D91-7224C49458BB}"/>
                <c:ext xmlns:c16="http://schemas.microsoft.com/office/drawing/2014/chart" uri="{C3380CC4-5D6E-409C-BE32-E72D297353CC}">
                  <c16:uniqueId val="{00000000-5C81-4CA9-B588-426A1E720776}"/>
                </c:ext>
              </c:extLst>
            </c:dLbl>
            <c:dLbl>
              <c:idx val="5"/>
              <c:delete val="1"/>
              <c:extLst>
                <c:ext xmlns:c15="http://schemas.microsoft.com/office/drawing/2012/chart" uri="{CE6537A1-D6FC-4f65-9D91-7224C49458BB}"/>
                <c:ext xmlns:c16="http://schemas.microsoft.com/office/drawing/2014/chart" uri="{C3380CC4-5D6E-409C-BE32-E72D297353CC}">
                  <c16:uniqueId val="{00000027-219D-4CEF-A86E-EF001512DDA8}"/>
                </c:ext>
              </c:extLst>
            </c:dLbl>
            <c:dLbl>
              <c:idx val="6"/>
              <c:delete val="1"/>
              <c:extLst>
                <c:ext xmlns:c15="http://schemas.microsoft.com/office/drawing/2012/chart" uri="{CE6537A1-D6FC-4f65-9D91-7224C49458BB}"/>
                <c:ext xmlns:c16="http://schemas.microsoft.com/office/drawing/2014/chart" uri="{C3380CC4-5D6E-409C-BE32-E72D297353CC}">
                  <c16:uniqueId val="{00000020-219D-4CEF-A86E-EF001512DDA8}"/>
                </c:ext>
              </c:extLst>
            </c:dLbl>
            <c:dLbl>
              <c:idx val="7"/>
              <c:layout>
                <c:manualLayout>
                  <c:x val="-1.8356329312047004E-2"/>
                  <c:y val="2.99518518755970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19D-4CEF-A86E-EF001512DDA8}"/>
                </c:ext>
              </c:extLst>
            </c:dLbl>
            <c:numFmt formatCode="0\ %" sourceLinked="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25400" cap="flat" cmpd="sng" algn="ctr">
                      <a:solidFill>
                        <a:schemeClr val="accent6">
                          <a:lumMod val="50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0.8</c:v>
                </c:pt>
                <c:pt idx="1">
                  <c:v>0.76</c:v>
                </c:pt>
                <c:pt idx="2">
                  <c:v>0.78</c:v>
                </c:pt>
                <c:pt idx="3">
                  <c:v>0.75</c:v>
                </c:pt>
                <c:pt idx="4">
                  <c:v>0.72</c:v>
                </c:pt>
                <c:pt idx="5">
                  <c:v>0.8</c:v>
                </c:pt>
                <c:pt idx="6">
                  <c:v>0.76</c:v>
                </c:pt>
                <c:pt idx="7">
                  <c:v>0.72</c:v>
                </c:pt>
              </c:numCache>
            </c:numRef>
          </c:val>
          <c:smooth val="0"/>
          <c:extLst>
            <c:ext xmlns:c16="http://schemas.microsoft.com/office/drawing/2014/chart" uri="{C3380CC4-5D6E-409C-BE32-E72D297353CC}">
              <c16:uniqueId val="{00000005-219D-4CEF-A86E-EF001512DDA8}"/>
            </c:ext>
          </c:extLst>
        </c:ser>
        <c:ser>
          <c:idx val="4"/>
          <c:order val="3"/>
          <c:tx>
            <c:strRef>
              <c:f>Sheet1!$D$1</c:f>
              <c:strCache>
                <c:ptCount val="1"/>
                <c:pt idx="0">
                  <c:v>Afficher du contenu lié à la commémoration dans les médias sociaux*</c:v>
                </c:pt>
              </c:strCache>
            </c:strRef>
          </c:tx>
          <c:spPr>
            <a:ln w="44450" cap="rnd">
              <a:solidFill>
                <a:schemeClr val="bg2">
                  <a:lumMod val="50000"/>
                </a:schemeClr>
              </a:solidFill>
              <a:round/>
            </a:ln>
            <a:effectLst/>
          </c:spPr>
          <c:marker>
            <c:symbol val="circle"/>
            <c:size val="8"/>
            <c:spPr>
              <a:solidFill>
                <a:srgbClr val="7F7F7F"/>
              </a:solidFill>
              <a:ln w="9525">
                <a:solidFill>
                  <a:srgbClr val="7F7F7F"/>
                </a:solidFill>
              </a:ln>
              <a:effectLst/>
            </c:spPr>
          </c:marker>
          <c:dLbls>
            <c:dLbl>
              <c:idx val="1"/>
              <c:layout>
                <c:manualLayout>
                  <c:x val="-4.5870917511457873E-2"/>
                  <c:y val="1.4490231618396244E-3"/>
                </c:manualLayout>
              </c:layout>
              <c:dLblPos val="r"/>
              <c:showLegendKey val="0"/>
              <c:showVal val="1"/>
              <c:showCatName val="0"/>
              <c:showSerName val="0"/>
              <c:showPercent val="0"/>
              <c:showBubbleSize val="0"/>
              <c:extLst>
                <c:ext xmlns:c15="http://schemas.microsoft.com/office/drawing/2012/chart" uri="{CE6537A1-D6FC-4f65-9D91-7224C49458BB}">
                  <c15:layout>
                    <c:manualLayout>
                      <c:w val="4.4777705539101188E-2"/>
                      <c:h val="5.0878014066176411E-2"/>
                    </c:manualLayout>
                  </c15:layout>
                </c:ext>
                <c:ext xmlns:c16="http://schemas.microsoft.com/office/drawing/2014/chart" uri="{C3380CC4-5D6E-409C-BE32-E72D297353CC}">
                  <c16:uniqueId val="{00000003-2FA8-4154-8094-0278208213B7}"/>
                </c:ext>
              </c:extLst>
            </c:dLbl>
            <c:dLbl>
              <c:idx val="2"/>
              <c:delete val="1"/>
              <c:extLst>
                <c:ext xmlns:c15="http://schemas.microsoft.com/office/drawing/2012/chart" uri="{CE6537A1-D6FC-4f65-9D91-7224C49458BB}"/>
                <c:ext xmlns:c16="http://schemas.microsoft.com/office/drawing/2014/chart" uri="{C3380CC4-5D6E-409C-BE32-E72D297353CC}">
                  <c16:uniqueId val="{00000004-2FA8-4154-8094-0278208213B7}"/>
                </c:ext>
              </c:extLst>
            </c:dLbl>
            <c:dLbl>
              <c:idx val="3"/>
              <c:delete val="1"/>
              <c:extLst>
                <c:ext xmlns:c15="http://schemas.microsoft.com/office/drawing/2012/chart" uri="{CE6537A1-D6FC-4f65-9D91-7224C49458BB}"/>
                <c:ext xmlns:c16="http://schemas.microsoft.com/office/drawing/2014/chart" uri="{C3380CC4-5D6E-409C-BE32-E72D297353CC}">
                  <c16:uniqueId val="{00000005-2FA8-4154-8094-0278208213B7}"/>
                </c:ext>
              </c:extLst>
            </c:dLbl>
            <c:dLbl>
              <c:idx val="4"/>
              <c:delete val="1"/>
              <c:extLst>
                <c:ext xmlns:c15="http://schemas.microsoft.com/office/drawing/2012/chart" uri="{CE6537A1-D6FC-4f65-9D91-7224C49458BB}"/>
                <c:ext xmlns:c16="http://schemas.microsoft.com/office/drawing/2014/chart" uri="{C3380CC4-5D6E-409C-BE32-E72D297353CC}">
                  <c16:uniqueId val="{00000023-219D-4CEF-A86E-EF001512DDA8}"/>
                </c:ext>
              </c:extLst>
            </c:dLbl>
            <c:dLbl>
              <c:idx val="5"/>
              <c:delete val="1"/>
              <c:extLst>
                <c:ext xmlns:c15="http://schemas.microsoft.com/office/drawing/2012/chart" uri="{CE6537A1-D6FC-4f65-9D91-7224C49458BB}"/>
                <c:ext xmlns:c16="http://schemas.microsoft.com/office/drawing/2014/chart" uri="{C3380CC4-5D6E-409C-BE32-E72D297353CC}">
                  <c16:uniqueId val="{00000022-219D-4CEF-A86E-EF001512DDA8}"/>
                </c:ext>
              </c:extLst>
            </c:dLbl>
            <c:dLbl>
              <c:idx val="6"/>
              <c:delete val="1"/>
              <c:extLst>
                <c:ext xmlns:c15="http://schemas.microsoft.com/office/drawing/2012/chart" uri="{CE6537A1-D6FC-4f65-9D91-7224C49458BB}"/>
                <c:ext xmlns:c16="http://schemas.microsoft.com/office/drawing/2014/chart" uri="{C3380CC4-5D6E-409C-BE32-E72D297353CC}">
                  <c16:uniqueId val="{00000021-219D-4CEF-A86E-EF001512DDA8}"/>
                </c:ext>
              </c:extLst>
            </c:dLbl>
            <c:dLbl>
              <c:idx val="7"/>
              <c:layout>
                <c:manualLayout>
                  <c:x val="-7.7054588359941253E-6"/>
                  <c:y val="2.035648112954382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219D-4CEF-A86E-EF001512DDA8}"/>
                </c:ext>
              </c:extLst>
            </c:dLbl>
            <c:numFmt formatCode="0\ %" sourceLinked="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1">
                  <c:v>0.52</c:v>
                </c:pt>
                <c:pt idx="2">
                  <c:v>0.59</c:v>
                </c:pt>
                <c:pt idx="3">
                  <c:v>0.62</c:v>
                </c:pt>
                <c:pt idx="4">
                  <c:v>0.62</c:v>
                </c:pt>
                <c:pt idx="5">
                  <c:v>0.72890114583121068</c:v>
                </c:pt>
                <c:pt idx="6">
                  <c:v>0.71</c:v>
                </c:pt>
                <c:pt idx="7">
                  <c:v>0.74</c:v>
                </c:pt>
              </c:numCache>
            </c:numRef>
          </c:val>
          <c:smooth val="0"/>
          <c:extLst>
            <c:ext xmlns:c16="http://schemas.microsoft.com/office/drawing/2014/chart" uri="{C3380CC4-5D6E-409C-BE32-E72D297353CC}">
              <c16:uniqueId val="{00000006-219D-4CEF-A86E-EF001512DDA8}"/>
            </c:ext>
          </c:extLst>
        </c:ser>
        <c:ser>
          <c:idx val="7"/>
          <c:order val="4"/>
          <c:tx>
            <c:strRef>
              <c:f>Sheet1!$H$1</c:f>
              <c:strCache>
                <c:ptCount val="1"/>
                <c:pt idx="0">
                  <c:v>Fournir du financement pour les projets commémoratifs*</c:v>
                </c:pt>
              </c:strCache>
            </c:strRef>
          </c:tx>
          <c:spPr>
            <a:ln w="44450" cap="rnd">
              <a:solidFill>
                <a:schemeClr val="accent2">
                  <a:lumMod val="75000"/>
                </a:schemeClr>
              </a:solidFill>
              <a:round/>
            </a:ln>
            <a:effectLst/>
          </c:spPr>
          <c:marker>
            <c:symbol val="circle"/>
            <c:size val="8"/>
            <c:spPr>
              <a:solidFill>
                <a:schemeClr val="accent2">
                  <a:lumMod val="60000"/>
                </a:schemeClr>
              </a:solidFill>
              <a:ln w="9525">
                <a:solidFill>
                  <a:schemeClr val="accent2">
                    <a:lumMod val="60000"/>
                  </a:schemeClr>
                </a:solidFill>
              </a:ln>
              <a:effectLst/>
            </c:spPr>
          </c:marker>
          <c:dLbls>
            <c:dLbl>
              <c:idx val="3"/>
              <c:layout>
                <c:manualLayout>
                  <c:x val="-2.1671763506625891E-2"/>
                  <c:y val="-3.15568504147589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FA8-4154-8094-0278208213B7}"/>
                </c:ext>
              </c:extLst>
            </c:dLbl>
            <c:dLbl>
              <c:idx val="4"/>
              <c:delete val="1"/>
              <c:extLst>
                <c:ext xmlns:c15="http://schemas.microsoft.com/office/drawing/2012/chart" uri="{CE6537A1-D6FC-4f65-9D91-7224C49458BB}"/>
                <c:ext xmlns:c16="http://schemas.microsoft.com/office/drawing/2014/chart" uri="{C3380CC4-5D6E-409C-BE32-E72D297353CC}">
                  <c16:uniqueId val="{00000007-2FA8-4154-8094-0278208213B7}"/>
                </c:ext>
              </c:extLst>
            </c:dLbl>
            <c:dLbl>
              <c:idx val="5"/>
              <c:delete val="1"/>
              <c:extLst>
                <c:ext xmlns:c15="http://schemas.microsoft.com/office/drawing/2012/chart" uri="{CE6537A1-D6FC-4f65-9D91-7224C49458BB}"/>
                <c:ext xmlns:c16="http://schemas.microsoft.com/office/drawing/2014/chart" uri="{C3380CC4-5D6E-409C-BE32-E72D297353CC}">
                  <c16:uniqueId val="{00000008-2FA8-4154-8094-0278208213B7}"/>
                </c:ext>
              </c:extLst>
            </c:dLbl>
            <c:dLbl>
              <c:idx val="6"/>
              <c:delete val="1"/>
              <c:extLst>
                <c:ext xmlns:c15="http://schemas.microsoft.com/office/drawing/2012/chart" uri="{CE6537A1-D6FC-4f65-9D91-7224C49458BB}"/>
                <c:ext xmlns:c16="http://schemas.microsoft.com/office/drawing/2014/chart" uri="{C3380CC4-5D6E-409C-BE32-E72D297353CC}">
                  <c16:uniqueId val="{00000005-B4F5-4F8D-A93E-66D5A76C4A1B}"/>
                </c:ext>
              </c:extLst>
            </c:dLbl>
            <c:dLbl>
              <c:idx val="7"/>
              <c:layout>
                <c:manualLayout>
                  <c:x val="-2.1416921508664626E-2"/>
                  <c:y val="-3.59421123444024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5AC-42C2-911B-0E6F446FAC50}"/>
                </c:ext>
              </c:extLst>
            </c:dLbl>
            <c:numFmt formatCode="0\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Sheet1!$H$2:$H$9</c:f>
              <c:numCache>
                <c:formatCode>General</c:formatCode>
                <c:ptCount val="8"/>
                <c:pt idx="3" formatCode="0%">
                  <c:v>0.66</c:v>
                </c:pt>
                <c:pt idx="4" formatCode="0%">
                  <c:v>0.66</c:v>
                </c:pt>
                <c:pt idx="5" formatCode="0%">
                  <c:v>0.7</c:v>
                </c:pt>
                <c:pt idx="6" formatCode="0%">
                  <c:v>0.7</c:v>
                </c:pt>
                <c:pt idx="7" formatCode="0%">
                  <c:v>0.75</c:v>
                </c:pt>
              </c:numCache>
            </c:numRef>
          </c:val>
          <c:smooth val="0"/>
          <c:extLst>
            <c:ext xmlns:c16="http://schemas.microsoft.com/office/drawing/2014/chart" uri="{C3380CC4-5D6E-409C-BE32-E72D297353CC}">
              <c16:uniqueId val="{00000002-25AC-42C2-911B-0E6F446FAC50}"/>
            </c:ext>
          </c:extLst>
        </c:ser>
        <c:ser>
          <c:idx val="5"/>
          <c:order val="5"/>
          <c:tx>
            <c:strRef>
              <c:f>Sheet1!$E$1</c:f>
              <c:strCache>
                <c:ptCount val="1"/>
                <c:pt idx="0">
                  <c:v>Fournir du matériel promotionnel</c:v>
                </c:pt>
              </c:strCache>
            </c:strRef>
          </c:tx>
          <c:spPr>
            <a:ln w="44450" cap="rnd">
              <a:solidFill>
                <a:srgbClr val="7030A0"/>
              </a:solidFill>
              <a:round/>
            </a:ln>
            <a:effectLst/>
          </c:spPr>
          <c:marker>
            <c:symbol val="circle"/>
            <c:size val="8"/>
            <c:spPr>
              <a:solidFill>
                <a:srgbClr val="7030A0"/>
              </a:solidFill>
              <a:ln w="9525">
                <a:solidFill>
                  <a:srgbClr val="7030A0"/>
                </a:solidFill>
              </a:ln>
              <a:effectLst/>
            </c:spPr>
          </c:marker>
          <c:dLbls>
            <c:dLbl>
              <c:idx val="0"/>
              <c:layout>
                <c:manualLayout>
                  <c:x val="-1.8348623853211014E-2"/>
                  <c:y val="-2.32635031355356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AC-42C2-911B-0E6F446FAC50}"/>
                </c:ext>
              </c:extLst>
            </c:dLbl>
            <c:dLbl>
              <c:idx val="1"/>
              <c:delete val="1"/>
              <c:extLst>
                <c:ext xmlns:c15="http://schemas.microsoft.com/office/drawing/2012/chart" uri="{CE6537A1-D6FC-4f65-9D91-7224C49458BB}"/>
                <c:ext xmlns:c16="http://schemas.microsoft.com/office/drawing/2014/chart" uri="{C3380CC4-5D6E-409C-BE32-E72D297353CC}">
                  <c16:uniqueId val="{00000004-B0E2-4394-9E00-0DD224959337}"/>
                </c:ext>
              </c:extLst>
            </c:dLbl>
            <c:dLbl>
              <c:idx val="2"/>
              <c:delete val="1"/>
              <c:extLst>
                <c:ext xmlns:c15="http://schemas.microsoft.com/office/drawing/2012/chart" uri="{CE6537A1-D6FC-4f65-9D91-7224C49458BB}"/>
                <c:ext xmlns:c16="http://schemas.microsoft.com/office/drawing/2014/chart" uri="{C3380CC4-5D6E-409C-BE32-E72D297353CC}">
                  <c16:uniqueId val="{00000005-B0E2-4394-9E00-0DD224959337}"/>
                </c:ext>
              </c:extLst>
            </c:dLbl>
            <c:dLbl>
              <c:idx val="3"/>
              <c:delete val="1"/>
              <c:extLst>
                <c:ext xmlns:c15="http://schemas.microsoft.com/office/drawing/2012/chart" uri="{CE6537A1-D6FC-4f65-9D91-7224C49458BB}"/>
                <c:ext xmlns:c16="http://schemas.microsoft.com/office/drawing/2014/chart" uri="{C3380CC4-5D6E-409C-BE32-E72D297353CC}">
                  <c16:uniqueId val="{00000006-B0E2-4394-9E00-0DD224959337}"/>
                </c:ext>
              </c:extLst>
            </c:dLbl>
            <c:dLbl>
              <c:idx val="4"/>
              <c:delete val="1"/>
              <c:extLst>
                <c:ext xmlns:c15="http://schemas.microsoft.com/office/drawing/2012/chart" uri="{CE6537A1-D6FC-4f65-9D91-7224C49458BB}"/>
                <c:ext xmlns:c16="http://schemas.microsoft.com/office/drawing/2014/chart" uri="{C3380CC4-5D6E-409C-BE32-E72D297353CC}">
                  <c16:uniqueId val="{00000007-B0E2-4394-9E00-0DD224959337}"/>
                </c:ext>
              </c:extLst>
            </c:dLbl>
            <c:dLbl>
              <c:idx val="5"/>
              <c:delete val="1"/>
              <c:extLst>
                <c:ext xmlns:c15="http://schemas.microsoft.com/office/drawing/2012/chart" uri="{CE6537A1-D6FC-4f65-9D91-7224C49458BB}"/>
                <c:ext xmlns:c16="http://schemas.microsoft.com/office/drawing/2014/chart" uri="{C3380CC4-5D6E-409C-BE32-E72D297353CC}">
                  <c16:uniqueId val="{00000008-B0E2-4394-9E00-0DD224959337}"/>
                </c:ext>
              </c:extLst>
            </c:dLbl>
            <c:dLbl>
              <c:idx val="6"/>
              <c:delete val="1"/>
              <c:extLst>
                <c:ext xmlns:c15="http://schemas.microsoft.com/office/drawing/2012/chart" uri="{CE6537A1-D6FC-4f65-9D91-7224C49458BB}"/>
                <c:ext xmlns:c16="http://schemas.microsoft.com/office/drawing/2014/chart" uri="{C3380CC4-5D6E-409C-BE32-E72D297353CC}">
                  <c16:uniqueId val="{00000009-B0E2-4394-9E00-0DD224959337}"/>
                </c:ext>
              </c:extLst>
            </c:dLbl>
            <c:numFmt formatCode="0\ %" sourceLinked="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0%</c:formatCode>
                <c:ptCount val="8"/>
                <c:pt idx="0">
                  <c:v>0.62</c:v>
                </c:pt>
                <c:pt idx="1">
                  <c:v>0.56999999999999995</c:v>
                </c:pt>
                <c:pt idx="2">
                  <c:v>0.62</c:v>
                </c:pt>
                <c:pt idx="3">
                  <c:v>0.61</c:v>
                </c:pt>
                <c:pt idx="4">
                  <c:v>0.59</c:v>
                </c:pt>
                <c:pt idx="5">
                  <c:v>0.64</c:v>
                </c:pt>
                <c:pt idx="6">
                  <c:v>0.65</c:v>
                </c:pt>
                <c:pt idx="7">
                  <c:v>0.66</c:v>
                </c:pt>
              </c:numCache>
            </c:numRef>
          </c:val>
          <c:smooth val="0"/>
          <c:extLst>
            <c:ext xmlns:c16="http://schemas.microsoft.com/office/drawing/2014/chart" uri="{C3380CC4-5D6E-409C-BE32-E72D297353CC}">
              <c16:uniqueId val="{00000000-25AC-42C2-911B-0E6F446FAC50}"/>
            </c:ext>
          </c:extLst>
        </c:ser>
        <c:dLbls>
          <c:dLblPos val="t"/>
          <c:showLegendKey val="0"/>
          <c:showVal val="1"/>
          <c:showCatName val="0"/>
          <c:showSerName val="0"/>
          <c:showPercent val="0"/>
          <c:showBubbleSize val="0"/>
        </c:dLbls>
        <c:marker val="1"/>
        <c:smooth val="0"/>
        <c:axId val="238313552"/>
        <c:axId val="238301400"/>
      </c:lineChart>
      <c:catAx>
        <c:axId val="2383135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en-US"/>
          </a:p>
        </c:txPr>
        <c:crossAx val="238301400"/>
        <c:crosses val="autoZero"/>
        <c:auto val="1"/>
        <c:lblAlgn val="ctr"/>
        <c:lblOffset val="0"/>
        <c:noMultiLvlLbl val="0"/>
      </c:catAx>
      <c:valAx>
        <c:axId val="238301400"/>
        <c:scaling>
          <c:orientation val="minMax"/>
          <c:max val="0.91"/>
          <c:min val="0.5"/>
        </c:scaling>
        <c:delete val="1"/>
        <c:axPos val="l"/>
        <c:numFmt formatCode="General" sourceLinked="1"/>
        <c:majorTickMark val="out"/>
        <c:minorTickMark val="none"/>
        <c:tickLblPos val="nextTo"/>
        <c:crossAx val="238313552"/>
        <c:crosses val="autoZero"/>
        <c:crossBetween val="between"/>
        <c:majorUnit val="5.000000000000001E-2"/>
      </c:valAx>
      <c:spPr>
        <a:noFill/>
        <a:ln cap="sq" cmpd="dbl">
          <a:noFill/>
          <a:round/>
        </a:ln>
        <a:effectLst/>
      </c:spPr>
    </c:plotArea>
    <c:legend>
      <c:legendPos val="r"/>
      <c:layout>
        <c:manualLayout>
          <c:xMode val="edge"/>
          <c:yMode val="edge"/>
          <c:x val="0.73084222270381338"/>
          <c:y val="0.22989268564321297"/>
          <c:w val="0.24775104946744042"/>
          <c:h val="0.54199706819647309"/>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w="25400">
      <a:noFill/>
    </a:ln>
    <a:effectLst/>
  </c:spPr>
  <c:txPr>
    <a:bodyPr/>
    <a:lstStyle/>
    <a:p>
      <a:pPr>
        <a:defRPr sz="1400" b="1" i="0">
          <a:solidFill>
            <a:schemeClr val="tx1"/>
          </a:solidFill>
          <a:latin typeface="Franklin Gothic Book" panose="020B05030201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21210288279841"/>
          <c:y val="9.0684340059786581E-2"/>
          <c:w val="0.86800287073490834"/>
          <c:h val="0.89507400345735411"/>
        </c:manualLayout>
      </c:layout>
      <c:barChart>
        <c:barDir val="bar"/>
        <c:grouping val="stacked"/>
        <c:varyColors val="0"/>
        <c:ser>
          <c:idx val="0"/>
          <c:order val="0"/>
          <c:tx>
            <c:strRef>
              <c:f>Sheet1!$B$1</c:f>
              <c:strCache>
                <c:ptCount val="1"/>
                <c:pt idx="0">
                  <c:v>Très important</c:v>
                </c:pt>
              </c:strCache>
            </c:strRef>
          </c:tx>
          <c:spPr>
            <a:solidFill>
              <a:schemeClr val="accent1">
                <a:lumMod val="50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0.55000000000000004</c:v>
                </c:pt>
                <c:pt idx="1">
                  <c:v>0.59</c:v>
                </c:pt>
                <c:pt idx="2">
                  <c:v>0.65</c:v>
                </c:pt>
                <c:pt idx="3">
                  <c:v>0.64</c:v>
                </c:pt>
                <c:pt idx="4">
                  <c:v>0.64</c:v>
                </c:pt>
                <c:pt idx="5">
                  <c:v>0.69</c:v>
                </c:pt>
                <c:pt idx="6">
                  <c:v>0.68</c:v>
                </c:pt>
                <c:pt idx="7">
                  <c:v>0.68</c:v>
                </c:pt>
              </c:numCache>
            </c:numRef>
          </c:val>
          <c:extLst>
            <c:ext xmlns:c16="http://schemas.microsoft.com/office/drawing/2014/chart" uri="{C3380CC4-5D6E-409C-BE32-E72D297353CC}">
              <c16:uniqueId val="{00000000-12D3-4ACC-97F2-3FDEC6583B65}"/>
            </c:ext>
          </c:extLst>
        </c:ser>
        <c:ser>
          <c:idx val="1"/>
          <c:order val="1"/>
          <c:tx>
            <c:strRef>
              <c:f>Sheet1!$C$1</c:f>
              <c:strCache>
                <c:ptCount val="1"/>
                <c:pt idx="0">
                  <c:v>Moyennement important</c:v>
                </c:pt>
              </c:strCache>
            </c:strRef>
          </c:tx>
          <c:spPr>
            <a:solidFill>
              <a:schemeClr val="accent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0.19</c:v>
                </c:pt>
                <c:pt idx="1">
                  <c:v>0.16</c:v>
                </c:pt>
                <c:pt idx="2">
                  <c:v>0.2</c:v>
                </c:pt>
                <c:pt idx="3">
                  <c:v>0.2</c:v>
                </c:pt>
                <c:pt idx="4">
                  <c:v>0.21</c:v>
                </c:pt>
                <c:pt idx="5">
                  <c:v>0.19</c:v>
                </c:pt>
                <c:pt idx="6">
                  <c:v>0.2</c:v>
                </c:pt>
                <c:pt idx="7">
                  <c:v>0.19</c:v>
                </c:pt>
              </c:numCache>
            </c:numRef>
          </c:val>
          <c:extLst>
            <c:ext xmlns:c16="http://schemas.microsoft.com/office/drawing/2014/chart" uri="{C3380CC4-5D6E-409C-BE32-E72D297353CC}">
              <c16:uniqueId val="{00000001-12D3-4ACC-97F2-3FDEC6583B65}"/>
            </c:ext>
          </c:extLst>
        </c:ser>
        <c:ser>
          <c:idx val="2"/>
          <c:order val="2"/>
          <c:tx>
            <c:strRef>
              <c:f>Sheet1!$D$1</c:f>
              <c:strCache>
                <c:ptCount val="1"/>
                <c:pt idx="0">
                  <c:v>Ni important ni sans importance</c:v>
                </c:pt>
              </c:strCache>
            </c:strRef>
          </c:tx>
          <c:spPr>
            <a:solidFill>
              <a:srgbClr val="A5A5A5"/>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0">
                  <c:v>0.16</c:v>
                </c:pt>
                <c:pt idx="1">
                  <c:v>0.16</c:v>
                </c:pt>
                <c:pt idx="2">
                  <c:v>0.1</c:v>
                </c:pt>
                <c:pt idx="3">
                  <c:v>0.1</c:v>
                </c:pt>
                <c:pt idx="4">
                  <c:v>0.08</c:v>
                </c:pt>
                <c:pt idx="5">
                  <c:v>0.08</c:v>
                </c:pt>
                <c:pt idx="6">
                  <c:v>0.08</c:v>
                </c:pt>
                <c:pt idx="7">
                  <c:v>0.1</c:v>
                </c:pt>
              </c:numCache>
            </c:numRef>
          </c:val>
          <c:extLst>
            <c:ext xmlns:c16="http://schemas.microsoft.com/office/drawing/2014/chart" uri="{C3380CC4-5D6E-409C-BE32-E72D297353CC}">
              <c16:uniqueId val="{00000002-12D3-4ACC-97F2-3FDEC6583B65}"/>
            </c:ext>
          </c:extLst>
        </c:ser>
        <c:ser>
          <c:idx val="3"/>
          <c:order val="3"/>
          <c:tx>
            <c:strRef>
              <c:f>Sheet1!$E$1</c:f>
              <c:strCache>
                <c:ptCount val="1"/>
                <c:pt idx="0">
                  <c:v>Pas très important</c:v>
                </c:pt>
              </c:strCache>
            </c:strRef>
          </c:tx>
          <c:spPr>
            <a:solidFill>
              <a:srgbClr val="E03038"/>
            </a:solidFill>
            <a:ln>
              <a:noFill/>
            </a:ln>
            <a:effectLst/>
          </c:spPr>
          <c:invertIfNegative val="0"/>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0%</c:formatCode>
                <c:ptCount val="8"/>
                <c:pt idx="0">
                  <c:v>0.02</c:v>
                </c:pt>
                <c:pt idx="1">
                  <c:v>0.03</c:v>
                </c:pt>
                <c:pt idx="2">
                  <c:v>0.02</c:v>
                </c:pt>
                <c:pt idx="3">
                  <c:v>0.03</c:v>
                </c:pt>
                <c:pt idx="4">
                  <c:v>0.03</c:v>
                </c:pt>
                <c:pt idx="5">
                  <c:v>0.01</c:v>
                </c:pt>
                <c:pt idx="6">
                  <c:v>0.01</c:v>
                </c:pt>
                <c:pt idx="7">
                  <c:v>0.01</c:v>
                </c:pt>
              </c:numCache>
            </c:numRef>
          </c:val>
          <c:extLst>
            <c:ext xmlns:c16="http://schemas.microsoft.com/office/drawing/2014/chart" uri="{C3380CC4-5D6E-409C-BE32-E72D297353CC}">
              <c16:uniqueId val="{00000003-12D3-4ACC-97F2-3FDEC6583B65}"/>
            </c:ext>
          </c:extLst>
        </c:ser>
        <c:ser>
          <c:idx val="4"/>
          <c:order val="4"/>
          <c:tx>
            <c:strRef>
              <c:f>Sheet1!$F$1</c:f>
              <c:strCache>
                <c:ptCount val="1"/>
                <c:pt idx="0">
                  <c:v>Pas important du tout</c:v>
                </c:pt>
              </c:strCache>
            </c:strRef>
          </c:tx>
          <c:spPr>
            <a:solidFill>
              <a:srgbClr val="A20000"/>
            </a:solidFill>
            <a:ln>
              <a:noFill/>
            </a:ln>
            <a:effectLst/>
          </c:spPr>
          <c:invertIfNegative val="0"/>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0%</c:formatCode>
                <c:ptCount val="8"/>
                <c:pt idx="0">
                  <c:v>0.04</c:v>
                </c:pt>
                <c:pt idx="1">
                  <c:v>0.04</c:v>
                </c:pt>
                <c:pt idx="2">
                  <c:v>0.02</c:v>
                </c:pt>
                <c:pt idx="3">
                  <c:v>0.03</c:v>
                </c:pt>
                <c:pt idx="4">
                  <c:v>0.03</c:v>
                </c:pt>
                <c:pt idx="5">
                  <c:v>0.02</c:v>
                </c:pt>
                <c:pt idx="6">
                  <c:v>0.01</c:v>
                </c:pt>
                <c:pt idx="7">
                  <c:v>0.02</c:v>
                </c:pt>
              </c:numCache>
            </c:numRef>
          </c:val>
          <c:extLst>
            <c:ext xmlns:c16="http://schemas.microsoft.com/office/drawing/2014/chart" uri="{C3380CC4-5D6E-409C-BE32-E72D297353CC}">
              <c16:uniqueId val="{00000004-12D3-4ACC-97F2-3FDEC6583B65}"/>
            </c:ext>
          </c:extLst>
        </c:ser>
        <c:dLbls>
          <c:showLegendKey val="0"/>
          <c:showVal val="0"/>
          <c:showCatName val="0"/>
          <c:showSerName val="0"/>
          <c:showPercent val="0"/>
          <c:showBubbleSize val="0"/>
        </c:dLbls>
        <c:gapWidth val="67"/>
        <c:overlap val="100"/>
        <c:axId val="238300224"/>
        <c:axId val="238300616"/>
      </c:barChart>
      <c:catAx>
        <c:axId val="238300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00616"/>
        <c:crosses val="autoZero"/>
        <c:auto val="1"/>
        <c:lblAlgn val="ctr"/>
        <c:lblOffset val="100"/>
        <c:noMultiLvlLbl val="0"/>
      </c:catAx>
      <c:valAx>
        <c:axId val="238300616"/>
        <c:scaling>
          <c:orientation val="minMax"/>
          <c:max val="1"/>
        </c:scaling>
        <c:delete val="1"/>
        <c:axPos val="b"/>
        <c:numFmt formatCode="0%" sourceLinked="1"/>
        <c:majorTickMark val="out"/>
        <c:minorTickMark val="none"/>
        <c:tickLblPos val="nextTo"/>
        <c:crossAx val="238300224"/>
        <c:crosses val="autoZero"/>
        <c:crossBetween val="between"/>
      </c:valAx>
      <c:spPr>
        <a:noFill/>
        <a:ln>
          <a:noFill/>
        </a:ln>
        <a:effectLst/>
      </c:spPr>
    </c:plotArea>
    <c:legend>
      <c:legendPos val="t"/>
      <c:layout>
        <c:manualLayout>
          <c:xMode val="edge"/>
          <c:yMode val="edge"/>
          <c:x val="0"/>
          <c:y val="2.3544524516052157E-2"/>
          <c:w val="0.98061860236220477"/>
          <c:h val="5.6080630474165151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966785014599582"/>
          <c:y val="0.10919027291888107"/>
          <c:w val="0.54033214985400424"/>
          <c:h val="0.83720948421316688"/>
        </c:manualLayout>
      </c:layout>
      <c:barChart>
        <c:barDir val="bar"/>
        <c:grouping val="stacked"/>
        <c:varyColors val="0"/>
        <c:ser>
          <c:idx val="0"/>
          <c:order val="0"/>
          <c:tx>
            <c:strRef>
              <c:f>Sheet1!$B$1</c:f>
              <c:strCache>
                <c:ptCount val="1"/>
                <c:pt idx="0">
                  <c:v>Tout à fait d’accord</c:v>
                </c:pt>
              </c:strCache>
            </c:strRef>
          </c:tx>
          <c:spPr>
            <a:solidFill>
              <a:schemeClr val="accent1">
                <a:lumMod val="50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Le programme commémoratif d’ACC parvient efficacement à rendre hommage aux vétérans et à ceux et celles qui sont morts en service, de même qu’à préserver le souvenir de leurs réalisations et de leurs sacrifices</c:v>
                </c:pt>
                <c:pt idx="1">
                  <c:v>Je fais un effort pour manifester mon appréciation à ceux qui ont servi notre pays</c:v>
                </c:pt>
                <c:pt idx="3">
                  <c:v>Les vétérans et ceux qui sont morts en service ont grandement contribué à notre pays </c:v>
                </c:pt>
                <c:pt idx="4">
                  <c:v>Il faudrait reconnaître les services que les vétérans et ceux morts en service ont rendus au Canada</c:v>
                </c:pt>
              </c:strCache>
            </c:strRef>
          </c:cat>
          <c:val>
            <c:numRef>
              <c:f>Sheet1!$B$2:$B$6</c:f>
              <c:numCache>
                <c:formatCode>0%</c:formatCode>
                <c:ptCount val="5"/>
                <c:pt idx="0">
                  <c:v>0.44</c:v>
                </c:pt>
                <c:pt idx="1">
                  <c:v>0.5</c:v>
                </c:pt>
                <c:pt idx="2" formatCode="0.00%">
                  <c:v>0.6</c:v>
                </c:pt>
                <c:pt idx="3">
                  <c:v>0.81</c:v>
                </c:pt>
                <c:pt idx="4">
                  <c:v>0.87</c:v>
                </c:pt>
              </c:numCache>
            </c:numRef>
          </c:val>
          <c:extLst>
            <c:ext xmlns:c16="http://schemas.microsoft.com/office/drawing/2014/chart" uri="{C3380CC4-5D6E-409C-BE32-E72D297353CC}">
              <c16:uniqueId val="{00000000-5932-4E9F-9D45-209DAF597B6D}"/>
            </c:ext>
          </c:extLst>
        </c:ser>
        <c:ser>
          <c:idx val="1"/>
          <c:order val="1"/>
          <c:tx>
            <c:strRef>
              <c:f>Sheet1!$C$1</c:f>
              <c:strCache>
                <c:ptCount val="1"/>
                <c:pt idx="0">
                  <c:v>Plutôt d’accord</c:v>
                </c:pt>
              </c:strCache>
            </c:strRef>
          </c:tx>
          <c:spPr>
            <a:solidFill>
              <a:schemeClr val="accent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Le programme commémoratif d’ACC parvient efficacement à rendre hommage aux vétérans et à ceux et celles qui sont morts en service, de même qu’à préserver le souvenir de leurs réalisations et de leurs sacrifices</c:v>
                </c:pt>
                <c:pt idx="1">
                  <c:v>Je fais un effort pour manifester mon appréciation à ceux qui ont servi notre pays</c:v>
                </c:pt>
                <c:pt idx="3">
                  <c:v>Les vétérans et ceux qui sont morts en service ont grandement contribué à notre pays </c:v>
                </c:pt>
                <c:pt idx="4">
                  <c:v>Il faudrait reconnaître les services que les vétérans et ceux morts en service ont rendus au Canada</c:v>
                </c:pt>
              </c:strCache>
            </c:strRef>
          </c:cat>
          <c:val>
            <c:numRef>
              <c:f>Sheet1!$C$2:$C$6</c:f>
              <c:numCache>
                <c:formatCode>0%</c:formatCode>
                <c:ptCount val="5"/>
                <c:pt idx="0">
                  <c:v>0.28999999999999998</c:v>
                </c:pt>
                <c:pt idx="1">
                  <c:v>0.24</c:v>
                </c:pt>
                <c:pt idx="2" formatCode="0.00%">
                  <c:v>0.25700000000000001</c:v>
                </c:pt>
                <c:pt idx="3">
                  <c:v>0.12</c:v>
                </c:pt>
                <c:pt idx="4">
                  <c:v>0.09</c:v>
                </c:pt>
              </c:numCache>
            </c:numRef>
          </c:val>
          <c:extLst>
            <c:ext xmlns:c16="http://schemas.microsoft.com/office/drawing/2014/chart" uri="{C3380CC4-5D6E-409C-BE32-E72D297353CC}">
              <c16:uniqueId val="{00000001-5932-4E9F-9D45-209DAF597B6D}"/>
            </c:ext>
          </c:extLst>
        </c:ser>
        <c:ser>
          <c:idx val="2"/>
          <c:order val="2"/>
          <c:tx>
            <c:strRef>
              <c:f>Sheet1!$D$1</c:f>
              <c:strCache>
                <c:ptCount val="1"/>
                <c:pt idx="0">
                  <c:v>Neutre</c:v>
                </c:pt>
              </c:strCache>
            </c:strRef>
          </c:tx>
          <c:spPr>
            <a:solidFill>
              <a:srgbClr val="7F7F7F"/>
            </a:solidFill>
            <a:ln>
              <a:noFill/>
            </a:ln>
            <a:effectLst/>
          </c:spPr>
          <c:invertIfNegative val="0"/>
          <c:dLbls>
            <c:dLbl>
              <c:idx val="3"/>
              <c:delete val="1"/>
              <c:extLst>
                <c:ext xmlns:c15="http://schemas.microsoft.com/office/drawing/2012/chart" uri="{CE6537A1-D6FC-4f65-9D91-7224C49458BB}"/>
                <c:ext xmlns:c16="http://schemas.microsoft.com/office/drawing/2014/chart" uri="{C3380CC4-5D6E-409C-BE32-E72D297353CC}">
                  <c16:uniqueId val="{00000000-60FB-475F-826C-B20C3EA8654D}"/>
                </c:ext>
              </c:extLst>
            </c:dLbl>
            <c:dLbl>
              <c:idx val="4"/>
              <c:delete val="1"/>
              <c:extLst>
                <c:ext xmlns:c15="http://schemas.microsoft.com/office/drawing/2012/chart" uri="{CE6537A1-D6FC-4f65-9D91-7224C49458BB}"/>
                <c:ext xmlns:c16="http://schemas.microsoft.com/office/drawing/2014/chart" uri="{C3380CC4-5D6E-409C-BE32-E72D297353CC}">
                  <c16:uniqueId val="{00000000-791C-401E-9EAC-6306D5DD846B}"/>
                </c:ext>
              </c:extLst>
            </c:dLbl>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Le programme commémoratif d’ACC parvient efficacement à rendre hommage aux vétérans et à ceux et celles qui sont morts en service, de même qu’à préserver le souvenir de leurs réalisations et de leurs sacrifices</c:v>
                </c:pt>
                <c:pt idx="1">
                  <c:v>Je fais un effort pour manifester mon appréciation à ceux qui ont servi notre pays</c:v>
                </c:pt>
                <c:pt idx="3">
                  <c:v>Les vétérans et ceux qui sont morts en service ont grandement contribué à notre pays </c:v>
                </c:pt>
                <c:pt idx="4">
                  <c:v>Il faudrait reconnaître les services que les vétérans et ceux morts en service ont rendus au Canada</c:v>
                </c:pt>
              </c:strCache>
            </c:strRef>
          </c:cat>
          <c:val>
            <c:numRef>
              <c:f>Sheet1!$D$2:$D$6</c:f>
              <c:numCache>
                <c:formatCode>0%</c:formatCode>
                <c:ptCount val="5"/>
                <c:pt idx="0">
                  <c:v>0.16</c:v>
                </c:pt>
                <c:pt idx="1">
                  <c:v>0.18</c:v>
                </c:pt>
                <c:pt idx="2" formatCode="0.00%">
                  <c:v>9.6000000000000002E-2</c:v>
                </c:pt>
                <c:pt idx="3">
                  <c:v>0.04</c:v>
                </c:pt>
                <c:pt idx="4">
                  <c:v>0.02</c:v>
                </c:pt>
              </c:numCache>
            </c:numRef>
          </c:val>
          <c:extLst>
            <c:ext xmlns:c16="http://schemas.microsoft.com/office/drawing/2014/chart" uri="{C3380CC4-5D6E-409C-BE32-E72D297353CC}">
              <c16:uniqueId val="{00000002-5932-4E9F-9D45-209DAF597B6D}"/>
            </c:ext>
          </c:extLst>
        </c:ser>
        <c:ser>
          <c:idx val="3"/>
          <c:order val="3"/>
          <c:tx>
            <c:strRef>
              <c:f>Sheet1!$E$1</c:f>
              <c:strCache>
                <c:ptCount val="1"/>
                <c:pt idx="0">
                  <c:v>Plutôt en désaccord</c:v>
                </c:pt>
              </c:strCache>
            </c:strRef>
          </c:tx>
          <c:spPr>
            <a:solidFill>
              <a:srgbClr val="FF2900"/>
            </a:solidFill>
            <a:ln>
              <a:noFill/>
            </a:ln>
            <a:effectLst/>
          </c:spPr>
          <c:invertIfNegative val="0"/>
          <c:dLbls>
            <c:dLbl>
              <c:idx val="0"/>
              <c:numFmt formatCode="0\ %"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0"/>
              <c:showCatName val="0"/>
              <c:showSerName val="0"/>
              <c:showPercent val="0"/>
              <c:showBubbleSize val="0"/>
              <c:extLst>
                <c:ext xmlns:c16="http://schemas.microsoft.com/office/drawing/2014/chart" uri="{C3380CC4-5D6E-409C-BE32-E72D297353CC}">
                  <c16:uniqueId val="{00000000-1638-4951-9420-47711BC08FF2}"/>
                </c:ext>
              </c:extLst>
            </c:dLbl>
            <c:dLbl>
              <c:idx val="1"/>
              <c:numFmt formatCode="0\ %"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A3B-44FD-9C15-CFAFF770C310}"/>
                </c:ext>
              </c:extLst>
            </c:dLbl>
            <c:numFmt formatCode="0\ %"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Le programme commémoratif d’ACC parvient efficacement à rendre hommage aux vétérans et à ceux et celles qui sont morts en service, de même qu’à préserver le souvenir de leurs réalisations et de leurs sacrifices</c:v>
                </c:pt>
                <c:pt idx="1">
                  <c:v>Je fais un effort pour manifester mon appréciation à ceux qui ont servi notre pays</c:v>
                </c:pt>
                <c:pt idx="3">
                  <c:v>Les vétérans et ceux qui sont morts en service ont grandement contribué à notre pays </c:v>
                </c:pt>
                <c:pt idx="4">
                  <c:v>Il faudrait reconnaître les services que les vétérans et ceux morts en service ont rendus au Canada</c:v>
                </c:pt>
              </c:strCache>
            </c:strRef>
          </c:cat>
          <c:val>
            <c:numRef>
              <c:f>Sheet1!$E$2:$E$6</c:f>
              <c:numCache>
                <c:formatCode>0%</c:formatCode>
                <c:ptCount val="5"/>
                <c:pt idx="0">
                  <c:v>0.04</c:v>
                </c:pt>
                <c:pt idx="1">
                  <c:v>0.05</c:v>
                </c:pt>
                <c:pt idx="2">
                  <c:v>2.1999999999999999E-2</c:v>
                </c:pt>
                <c:pt idx="3">
                  <c:v>0.01</c:v>
                </c:pt>
                <c:pt idx="4">
                  <c:v>5.0000000000000001E-3</c:v>
                </c:pt>
              </c:numCache>
            </c:numRef>
          </c:val>
          <c:extLst>
            <c:ext xmlns:c16="http://schemas.microsoft.com/office/drawing/2014/chart" uri="{C3380CC4-5D6E-409C-BE32-E72D297353CC}">
              <c16:uniqueId val="{00000003-5932-4E9F-9D45-209DAF597B6D}"/>
            </c:ext>
          </c:extLst>
        </c:ser>
        <c:ser>
          <c:idx val="4"/>
          <c:order val="4"/>
          <c:tx>
            <c:strRef>
              <c:f>Sheet1!$F$1</c:f>
              <c:strCache>
                <c:ptCount val="1"/>
                <c:pt idx="0">
                  <c:v>Tout à fait en désaccord</c:v>
                </c:pt>
              </c:strCache>
            </c:strRef>
          </c:tx>
          <c:spPr>
            <a:solidFill>
              <a:srgbClr val="A20000"/>
            </a:solidFill>
            <a:ln>
              <a:noFill/>
            </a:ln>
            <a:effectLst/>
          </c:spPr>
          <c:invertIfNegative val="0"/>
          <c:dLbls>
            <c:delete val="1"/>
          </c:dLbls>
          <c:cat>
            <c:strRef>
              <c:f>Sheet1!$A$2:$A$6</c:f>
              <c:strCache>
                <c:ptCount val="5"/>
                <c:pt idx="0">
                  <c:v>Le programme commémoratif d’ACC parvient efficacement à rendre hommage aux vétérans et à ceux et celles qui sont morts en service, de même qu’à préserver le souvenir de leurs réalisations et de leurs sacrifices</c:v>
                </c:pt>
                <c:pt idx="1">
                  <c:v>Je fais un effort pour manifester mon appréciation à ceux qui ont servi notre pays</c:v>
                </c:pt>
                <c:pt idx="3">
                  <c:v>Les vétérans et ceux qui sont morts en service ont grandement contribué à notre pays </c:v>
                </c:pt>
                <c:pt idx="4">
                  <c:v>Il faudrait reconnaître les services que les vétérans et ceux morts en service ont rendus au Canada</c:v>
                </c:pt>
              </c:strCache>
            </c:strRef>
          </c:cat>
          <c:val>
            <c:numRef>
              <c:f>Sheet1!$F$2:$F$6</c:f>
              <c:numCache>
                <c:formatCode>0%</c:formatCode>
                <c:ptCount val="5"/>
                <c:pt idx="0">
                  <c:v>0.02</c:v>
                </c:pt>
                <c:pt idx="1">
                  <c:v>0.03</c:v>
                </c:pt>
                <c:pt idx="2">
                  <c:v>1.2999999999999999E-2</c:v>
                </c:pt>
                <c:pt idx="3">
                  <c:v>0.01</c:v>
                </c:pt>
                <c:pt idx="4">
                  <c:v>0.01</c:v>
                </c:pt>
              </c:numCache>
            </c:numRef>
          </c:val>
          <c:extLst>
            <c:ext xmlns:c16="http://schemas.microsoft.com/office/drawing/2014/chart" uri="{C3380CC4-5D6E-409C-BE32-E72D297353CC}">
              <c16:uniqueId val="{00000004-5932-4E9F-9D45-209DAF597B6D}"/>
            </c:ext>
          </c:extLst>
        </c:ser>
        <c:dLbls>
          <c:dLblPos val="ctr"/>
          <c:showLegendKey val="0"/>
          <c:showVal val="1"/>
          <c:showCatName val="0"/>
          <c:showSerName val="0"/>
          <c:showPercent val="0"/>
          <c:showBubbleSize val="0"/>
        </c:dLbls>
        <c:gapWidth val="80"/>
        <c:overlap val="100"/>
        <c:axId val="465693504"/>
        <c:axId val="465696248"/>
      </c:barChart>
      <c:catAx>
        <c:axId val="4656935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696248"/>
        <c:crosses val="autoZero"/>
        <c:auto val="1"/>
        <c:lblAlgn val="ctr"/>
        <c:lblOffset val="100"/>
        <c:noMultiLvlLbl val="0"/>
      </c:catAx>
      <c:valAx>
        <c:axId val="465696248"/>
        <c:scaling>
          <c:orientation val="minMax"/>
        </c:scaling>
        <c:delete val="1"/>
        <c:axPos val="b"/>
        <c:numFmt formatCode="0%" sourceLinked="1"/>
        <c:majorTickMark val="none"/>
        <c:minorTickMark val="none"/>
        <c:tickLblPos val="nextTo"/>
        <c:crossAx val="465693504"/>
        <c:crosses val="autoZero"/>
        <c:crossBetween val="between"/>
      </c:valAx>
      <c:spPr>
        <a:noFill/>
        <a:ln>
          <a:noFill/>
        </a:ln>
        <a:effectLst/>
      </c:spPr>
    </c:plotArea>
    <c:legend>
      <c:legendPos val="t"/>
      <c:layout>
        <c:manualLayout>
          <c:xMode val="edge"/>
          <c:yMode val="edge"/>
          <c:x val="7.9557508838563926E-2"/>
          <c:y val="7.746220932203343E-3"/>
          <c:w val="0.77699466863517064"/>
          <c:h val="6.1377078451065728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b="1">
          <a:solidFill>
            <a:schemeClr val="tx1"/>
          </a:solidFill>
          <a:latin typeface="Franklin Gothic Book" panose="020B0503020102020204" pitchFamily="34" charset="0"/>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0409587824218989E-3"/>
          <c:w val="0.89207799311663327"/>
          <c:h val="0.90829682276703383"/>
        </c:manualLayout>
      </c:layout>
      <c:lineChart>
        <c:grouping val="standard"/>
        <c:varyColors val="0"/>
        <c:ser>
          <c:idx val="0"/>
          <c:order val="0"/>
          <c:tx>
            <c:strRef>
              <c:f>Sheet1!$B$1</c:f>
              <c:strCache>
                <c:ptCount val="1"/>
                <c:pt idx="0">
                  <c:v>Reconnaissance*</c:v>
                </c:pt>
              </c:strCache>
            </c:strRef>
          </c:tx>
          <c:spPr>
            <a:ln w="38100" cap="rnd">
              <a:solidFill>
                <a:schemeClr val="accent1">
                  <a:lumMod val="50000"/>
                </a:schemeClr>
              </a:solidFill>
              <a:round/>
            </a:ln>
            <a:effectLst/>
          </c:spPr>
          <c:marker>
            <c:symbol val="circle"/>
            <c:size val="7"/>
            <c:spPr>
              <a:solidFill>
                <a:schemeClr val="accent1">
                  <a:lumMod val="50000"/>
                </a:schemeClr>
              </a:solidFill>
              <a:ln w="9525">
                <a:solidFill>
                  <a:schemeClr val="accent1">
                    <a:lumMod val="50000"/>
                  </a:schemeClr>
                </a:solidFill>
              </a:ln>
              <a:effectLst/>
            </c:spPr>
          </c:marker>
          <c:dLbls>
            <c:numFmt formatCode="0\ %" sourceLinked="0"/>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0.92</c:v>
                </c:pt>
                <c:pt idx="1">
                  <c:v>0.91</c:v>
                </c:pt>
                <c:pt idx="2">
                  <c:v>0.93</c:v>
                </c:pt>
                <c:pt idx="3">
                  <c:v>0.91</c:v>
                </c:pt>
                <c:pt idx="4">
                  <c:v>0.93</c:v>
                </c:pt>
                <c:pt idx="5">
                  <c:v>0.96</c:v>
                </c:pt>
                <c:pt idx="6">
                  <c:v>0.96</c:v>
                </c:pt>
                <c:pt idx="7">
                  <c:v>0.96</c:v>
                </c:pt>
              </c:numCache>
            </c:numRef>
          </c:val>
          <c:smooth val="0"/>
          <c:extLst>
            <c:ext xmlns:c16="http://schemas.microsoft.com/office/drawing/2014/chart" uri="{C3380CC4-5D6E-409C-BE32-E72D297353CC}">
              <c16:uniqueId val="{00000000-8D38-44B5-A40B-F335CCAE473B}"/>
            </c:ext>
          </c:extLst>
        </c:ser>
        <c:ser>
          <c:idx val="1"/>
          <c:order val="1"/>
          <c:tx>
            <c:strRef>
              <c:f>Sheet1!$C$1</c:f>
              <c:strCache>
                <c:ptCount val="1"/>
                <c:pt idx="0">
                  <c:v>Contributions</c:v>
                </c:pt>
              </c:strCache>
            </c:strRef>
          </c:tx>
          <c:spPr>
            <a:ln w="38100" cap="rnd">
              <a:solidFill>
                <a:srgbClr val="15531C"/>
              </a:solidFill>
              <a:round/>
            </a:ln>
            <a:effectLst/>
          </c:spPr>
          <c:marker>
            <c:symbol val="circle"/>
            <c:size val="7"/>
            <c:spPr>
              <a:solidFill>
                <a:srgbClr val="15531C"/>
              </a:solidFill>
              <a:ln w="9525">
                <a:solidFill>
                  <a:srgbClr val="15531C"/>
                </a:solidFill>
              </a:ln>
              <a:effectLst/>
            </c:spPr>
          </c:marker>
          <c:dLbls>
            <c:numFmt formatCode="0\ %" sourceLinked="0"/>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0.84</c:v>
                </c:pt>
                <c:pt idx="1">
                  <c:v>0.83</c:v>
                </c:pt>
                <c:pt idx="2">
                  <c:v>0.83</c:v>
                </c:pt>
                <c:pt idx="3">
                  <c:v>0.86</c:v>
                </c:pt>
                <c:pt idx="4">
                  <c:v>0.83</c:v>
                </c:pt>
                <c:pt idx="5">
                  <c:v>0.89</c:v>
                </c:pt>
                <c:pt idx="6">
                  <c:v>0.92</c:v>
                </c:pt>
                <c:pt idx="7">
                  <c:v>0.93</c:v>
                </c:pt>
              </c:numCache>
            </c:numRef>
          </c:val>
          <c:smooth val="0"/>
          <c:extLst>
            <c:ext xmlns:c16="http://schemas.microsoft.com/office/drawing/2014/chart" uri="{C3380CC4-5D6E-409C-BE32-E72D297353CC}">
              <c16:uniqueId val="{00000001-8D38-44B5-A40B-F335CCAE473B}"/>
            </c:ext>
          </c:extLst>
        </c:ser>
        <c:ser>
          <c:idx val="2"/>
          <c:order val="2"/>
          <c:tx>
            <c:strRef>
              <c:f>Sheet1!$D$1</c:f>
              <c:strCache>
                <c:ptCount val="1"/>
                <c:pt idx="0">
                  <c:v>Appréciation</c:v>
                </c:pt>
              </c:strCache>
            </c:strRef>
          </c:tx>
          <c:spPr>
            <a:ln w="38100" cap="rnd">
              <a:solidFill>
                <a:srgbClr val="7030A0"/>
              </a:solidFill>
              <a:round/>
            </a:ln>
            <a:effectLst/>
          </c:spPr>
          <c:marker>
            <c:symbol val="circle"/>
            <c:size val="7"/>
            <c:spPr>
              <a:solidFill>
                <a:srgbClr val="7030A0"/>
              </a:solidFill>
              <a:ln w="9525">
                <a:solidFill>
                  <a:srgbClr val="7030A0"/>
                </a:solidFill>
              </a:ln>
              <a:effectLst/>
            </c:spPr>
          </c:marker>
          <c:dLbls>
            <c:dLbl>
              <c:idx val="7"/>
              <c:layout>
                <c:manualLayout>
                  <c:x val="-2.1697918446351577E-2"/>
                  <c:y val="-2.82670771409587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13D-45CC-B5B8-A4C35C257EF4}"/>
                </c:ext>
              </c:extLst>
            </c:dLbl>
            <c:numFmt formatCode="0\ %" sourceLinked="0"/>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0">
                  <c:v>0.66</c:v>
                </c:pt>
                <c:pt idx="1">
                  <c:v>0.66</c:v>
                </c:pt>
                <c:pt idx="2">
                  <c:v>0.67</c:v>
                </c:pt>
                <c:pt idx="3">
                  <c:v>0.66</c:v>
                </c:pt>
                <c:pt idx="4">
                  <c:v>0.66</c:v>
                </c:pt>
                <c:pt idx="5">
                  <c:v>0.73</c:v>
                </c:pt>
                <c:pt idx="6">
                  <c:v>0.73</c:v>
                </c:pt>
                <c:pt idx="7">
                  <c:v>0.74</c:v>
                </c:pt>
              </c:numCache>
            </c:numRef>
          </c:val>
          <c:smooth val="0"/>
          <c:extLst>
            <c:ext xmlns:c16="http://schemas.microsoft.com/office/drawing/2014/chart" uri="{C3380CC4-5D6E-409C-BE32-E72D297353CC}">
              <c16:uniqueId val="{00000002-8D38-44B5-A40B-F335CCAE473B}"/>
            </c:ext>
          </c:extLst>
        </c:ser>
        <c:ser>
          <c:idx val="3"/>
          <c:order val="3"/>
          <c:tx>
            <c:strRef>
              <c:f>Sheet1!$E$1</c:f>
              <c:strCache>
                <c:ptCount val="1"/>
                <c:pt idx="0">
                  <c:v>Distinctions et récompenses</c:v>
                </c:pt>
              </c:strCache>
            </c:strRef>
          </c:tx>
          <c:spPr>
            <a:ln w="38100" cap="rnd">
              <a:solidFill>
                <a:srgbClr val="FFC000"/>
              </a:solidFill>
              <a:round/>
            </a:ln>
            <a:effectLst/>
          </c:spPr>
          <c:marker>
            <c:symbol val="circle"/>
            <c:size val="7"/>
            <c:spPr>
              <a:solidFill>
                <a:srgbClr val="FFC000"/>
              </a:solidFill>
              <a:ln w="9525">
                <a:solidFill>
                  <a:srgbClr val="FFC000"/>
                </a:solidFill>
              </a:ln>
              <a:effectLst/>
            </c:spPr>
          </c:marker>
          <c:dLbls>
            <c:dLbl>
              <c:idx val="7"/>
              <c:layout>
                <c:manualLayout>
                  <c:x val="-2.1697918446351577E-2"/>
                  <c:y val="3.58287137775357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13D-45CC-B5B8-A4C35C257EF4}"/>
                </c:ext>
              </c:extLst>
            </c:dLbl>
            <c:numFmt formatCode="0\ %" sourceLinked="0"/>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General</c:formatCode>
                <c:ptCount val="8"/>
                <c:pt idx="3" formatCode="0%">
                  <c:v>0.75</c:v>
                </c:pt>
                <c:pt idx="4" formatCode="0%">
                  <c:v>0.73</c:v>
                </c:pt>
                <c:pt idx="5" formatCode="0%">
                  <c:v>0.76</c:v>
                </c:pt>
                <c:pt idx="6" formatCode="0%">
                  <c:v>0.74</c:v>
                </c:pt>
                <c:pt idx="7" formatCode="0%">
                  <c:v>0.73</c:v>
                </c:pt>
              </c:numCache>
            </c:numRef>
          </c:val>
          <c:smooth val="0"/>
          <c:extLst>
            <c:ext xmlns:c16="http://schemas.microsoft.com/office/drawing/2014/chart" uri="{C3380CC4-5D6E-409C-BE32-E72D297353CC}">
              <c16:uniqueId val="{00000003-8D38-44B5-A40B-F335CCAE473B}"/>
            </c:ext>
          </c:extLst>
        </c:ser>
        <c:ser>
          <c:idx val="4"/>
          <c:order val="4"/>
          <c:tx>
            <c:strRef>
              <c:f>Sheet1!$F$1</c:f>
              <c:strCache>
                <c:ptCount val="1"/>
                <c:pt idx="0">
                  <c:v>Participation</c:v>
                </c:pt>
              </c:strCache>
            </c:strRef>
          </c:tx>
          <c:spPr>
            <a:ln w="34925" cap="rnd">
              <a:solidFill>
                <a:schemeClr val="tx1">
                  <a:lumMod val="75000"/>
                  <a:lumOff val="25000"/>
                </a:schemeClr>
              </a:solidFill>
              <a:round/>
            </a:ln>
            <a:effectLst/>
          </c:spPr>
          <c:marker>
            <c:symbol val="circle"/>
            <c:size val="8"/>
            <c:spPr>
              <a:solidFill>
                <a:schemeClr val="tx1">
                  <a:lumMod val="65000"/>
                  <a:lumOff val="35000"/>
                </a:schemeClr>
              </a:solidFill>
              <a:ln w="9525">
                <a:solidFill>
                  <a:schemeClr val="tx1">
                    <a:lumMod val="75000"/>
                    <a:lumOff val="25000"/>
                  </a:schemeClr>
                </a:solidFill>
              </a:ln>
              <a:effectLst/>
            </c:spPr>
          </c:marker>
          <c:dLbls>
            <c:numFmt formatCode="0\ %" sourceLinked="0"/>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General</c:formatCode>
                <c:ptCount val="8"/>
                <c:pt idx="6" formatCode="0%">
                  <c:v>0.86</c:v>
                </c:pt>
                <c:pt idx="7" formatCode="0%">
                  <c:v>0.86</c:v>
                </c:pt>
              </c:numCache>
            </c:numRef>
          </c:val>
          <c:smooth val="0"/>
          <c:extLst>
            <c:ext xmlns:c16="http://schemas.microsoft.com/office/drawing/2014/chart" uri="{C3380CC4-5D6E-409C-BE32-E72D297353CC}">
              <c16:uniqueId val="{00000004-8D38-44B5-A40B-F335CCAE473B}"/>
            </c:ext>
          </c:extLst>
        </c:ser>
        <c:dLbls>
          <c:dLblPos val="t"/>
          <c:showLegendKey val="0"/>
          <c:showVal val="1"/>
          <c:showCatName val="0"/>
          <c:showSerName val="0"/>
          <c:showPercent val="0"/>
          <c:showBubbleSize val="0"/>
        </c:dLbls>
        <c:marker val="1"/>
        <c:smooth val="0"/>
        <c:axId val="465700560"/>
        <c:axId val="465699776"/>
      </c:lineChart>
      <c:catAx>
        <c:axId val="465700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crossAx val="465699776"/>
        <c:crosses val="autoZero"/>
        <c:auto val="1"/>
        <c:lblAlgn val="ctr"/>
        <c:lblOffset val="100"/>
        <c:noMultiLvlLbl val="0"/>
      </c:catAx>
      <c:valAx>
        <c:axId val="465699776"/>
        <c:scaling>
          <c:orientation val="minMax"/>
          <c:max val="1"/>
          <c:min val="0.60000000000000009"/>
        </c:scaling>
        <c:delete val="1"/>
        <c:axPos val="l"/>
        <c:numFmt formatCode="0%" sourceLinked="1"/>
        <c:majorTickMark val="none"/>
        <c:minorTickMark val="none"/>
        <c:tickLblPos val="nextTo"/>
        <c:crossAx val="465700560"/>
        <c:crosses val="autoZero"/>
        <c:crossBetween val="between"/>
      </c:valAx>
      <c:spPr>
        <a:noFill/>
        <a:ln>
          <a:noFill/>
        </a:ln>
        <a:effectLst/>
      </c:spPr>
    </c:plotArea>
    <c:legend>
      <c:legendPos val="r"/>
      <c:layout>
        <c:manualLayout>
          <c:xMode val="edge"/>
          <c:yMode val="edge"/>
          <c:x val="0.87487304576058422"/>
          <c:y val="0.30147416725614051"/>
          <c:w val="0.11788057742782153"/>
          <c:h val="0.51379713550176975"/>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398367782152232"/>
          <c:y val="0.16355352952380267"/>
          <c:w val="0.60455798884514433"/>
          <c:h val="0.75991529717860906"/>
        </c:manualLayout>
      </c:layout>
      <c:barChart>
        <c:barDir val="bar"/>
        <c:grouping val="stacked"/>
        <c:varyColors val="0"/>
        <c:ser>
          <c:idx val="0"/>
          <c:order val="0"/>
          <c:tx>
            <c:strRef>
              <c:f>Sheet1!$B$1</c:f>
              <c:strCache>
                <c:ptCount val="1"/>
                <c:pt idx="0">
                  <c:v>Tout à fait d’accord</c:v>
                </c:pt>
              </c:strCache>
            </c:strRef>
          </c:tx>
          <c:spPr>
            <a:solidFill>
              <a:schemeClr val="accent1">
                <a:lumMod val="50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Je connais bien le rôle des Forces armées canadiennes</c:v>
                </c:pt>
                <c:pt idx="1">
                  <c:v>Je suis fier/fière du rôle des Forces armées canadiennes</c:v>
                </c:pt>
              </c:strCache>
            </c:strRef>
          </c:cat>
          <c:val>
            <c:numRef>
              <c:f>Sheet1!$B$2:$B$3</c:f>
              <c:numCache>
                <c:formatCode>0%</c:formatCode>
                <c:ptCount val="2"/>
                <c:pt idx="0">
                  <c:v>0.39</c:v>
                </c:pt>
                <c:pt idx="1">
                  <c:v>0.62</c:v>
                </c:pt>
              </c:numCache>
            </c:numRef>
          </c:val>
          <c:extLst>
            <c:ext xmlns:c16="http://schemas.microsoft.com/office/drawing/2014/chart" uri="{C3380CC4-5D6E-409C-BE32-E72D297353CC}">
              <c16:uniqueId val="{00000000-789F-4002-BB61-B473DFD141D9}"/>
            </c:ext>
          </c:extLst>
        </c:ser>
        <c:ser>
          <c:idx val="1"/>
          <c:order val="1"/>
          <c:tx>
            <c:strRef>
              <c:f>Sheet1!$C$1</c:f>
              <c:strCache>
                <c:ptCount val="1"/>
                <c:pt idx="0">
                  <c:v>Plutôt d’accord</c:v>
                </c:pt>
              </c:strCache>
            </c:strRef>
          </c:tx>
          <c:spPr>
            <a:solidFill>
              <a:schemeClr val="accent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Je connais bien le rôle des Forces armées canadiennes</c:v>
                </c:pt>
                <c:pt idx="1">
                  <c:v>Je suis fier/fière du rôle des Forces armées canadiennes</c:v>
                </c:pt>
              </c:strCache>
            </c:strRef>
          </c:cat>
          <c:val>
            <c:numRef>
              <c:f>Sheet1!$C$2:$C$3</c:f>
              <c:numCache>
                <c:formatCode>0%</c:formatCode>
                <c:ptCount val="2"/>
                <c:pt idx="0">
                  <c:v>0.32</c:v>
                </c:pt>
                <c:pt idx="1">
                  <c:v>0.21</c:v>
                </c:pt>
              </c:numCache>
            </c:numRef>
          </c:val>
          <c:extLst>
            <c:ext xmlns:c16="http://schemas.microsoft.com/office/drawing/2014/chart" uri="{C3380CC4-5D6E-409C-BE32-E72D297353CC}">
              <c16:uniqueId val="{00000001-789F-4002-BB61-B473DFD141D9}"/>
            </c:ext>
          </c:extLst>
        </c:ser>
        <c:ser>
          <c:idx val="2"/>
          <c:order val="2"/>
          <c:tx>
            <c:strRef>
              <c:f>Sheet1!$D$1</c:f>
              <c:strCache>
                <c:ptCount val="1"/>
                <c:pt idx="0">
                  <c:v>Neutre</c:v>
                </c:pt>
              </c:strCache>
            </c:strRef>
          </c:tx>
          <c:spPr>
            <a:solidFill>
              <a:srgbClr val="7F7F7F"/>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Je connais bien le rôle des Forces armées canadiennes</c:v>
                </c:pt>
                <c:pt idx="1">
                  <c:v>Je suis fier/fière du rôle des Forces armées canadiennes</c:v>
                </c:pt>
              </c:strCache>
            </c:strRef>
          </c:cat>
          <c:val>
            <c:numRef>
              <c:f>Sheet1!$D$2:$D$3</c:f>
              <c:numCache>
                <c:formatCode>0%</c:formatCode>
                <c:ptCount val="2"/>
                <c:pt idx="0">
                  <c:v>0.2</c:v>
                </c:pt>
                <c:pt idx="1">
                  <c:v>0.11</c:v>
                </c:pt>
              </c:numCache>
            </c:numRef>
          </c:val>
          <c:extLst>
            <c:ext xmlns:c16="http://schemas.microsoft.com/office/drawing/2014/chart" uri="{C3380CC4-5D6E-409C-BE32-E72D297353CC}">
              <c16:uniqueId val="{00000002-789F-4002-BB61-B473DFD141D9}"/>
            </c:ext>
          </c:extLst>
        </c:ser>
        <c:ser>
          <c:idx val="3"/>
          <c:order val="3"/>
          <c:tx>
            <c:strRef>
              <c:f>Sheet1!$E$1</c:f>
              <c:strCache>
                <c:ptCount val="1"/>
                <c:pt idx="0">
                  <c:v>Plutôt en désaccord</c:v>
                </c:pt>
              </c:strCache>
            </c:strRef>
          </c:tx>
          <c:spPr>
            <a:solidFill>
              <a:srgbClr val="FF2900"/>
            </a:solidFill>
            <a:ln>
              <a:noFill/>
            </a:ln>
            <a:effectLst/>
          </c:spPr>
          <c:invertIfNegative val="0"/>
          <c:dLbls>
            <c:dLbl>
              <c:idx val="0"/>
              <c:numFmt formatCode="0\ %"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0-ADFD-4B2C-BA31-73DABFCF9617}"/>
                </c:ext>
              </c:extLst>
            </c:dLbl>
            <c:dLbl>
              <c:idx val="1"/>
              <c:delete val="1"/>
              <c:extLst>
                <c:ext xmlns:c15="http://schemas.microsoft.com/office/drawing/2012/chart" uri="{CE6537A1-D6FC-4f65-9D91-7224C49458BB}"/>
                <c:ext xmlns:c16="http://schemas.microsoft.com/office/drawing/2014/chart" uri="{C3380CC4-5D6E-409C-BE32-E72D297353CC}">
                  <c16:uniqueId val="{00000000-A2FB-41CC-A9A7-394BD2DDA5C7}"/>
                </c:ext>
              </c:extLst>
            </c:dLbl>
            <c:numFmt formatCode="0\ %"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Je connais bien le rôle des Forces armées canadiennes</c:v>
                </c:pt>
                <c:pt idx="1">
                  <c:v>Je suis fier/fière du rôle des Forces armées canadiennes</c:v>
                </c:pt>
              </c:strCache>
            </c:strRef>
          </c:cat>
          <c:val>
            <c:numRef>
              <c:f>Sheet1!$E$2:$E$3</c:f>
              <c:numCache>
                <c:formatCode>0%</c:formatCode>
                <c:ptCount val="2"/>
                <c:pt idx="0">
                  <c:v>0.05</c:v>
                </c:pt>
                <c:pt idx="1">
                  <c:v>0.03</c:v>
                </c:pt>
              </c:numCache>
            </c:numRef>
          </c:val>
          <c:extLst>
            <c:ext xmlns:c16="http://schemas.microsoft.com/office/drawing/2014/chart" uri="{C3380CC4-5D6E-409C-BE32-E72D297353CC}">
              <c16:uniqueId val="{00000003-789F-4002-BB61-B473DFD141D9}"/>
            </c:ext>
          </c:extLst>
        </c:ser>
        <c:ser>
          <c:idx val="4"/>
          <c:order val="4"/>
          <c:tx>
            <c:strRef>
              <c:f>Sheet1!$F$1</c:f>
              <c:strCache>
                <c:ptCount val="1"/>
                <c:pt idx="0">
                  <c:v>Tout à fait en désaccord</c:v>
                </c:pt>
              </c:strCache>
            </c:strRef>
          </c:tx>
          <c:spPr>
            <a:solidFill>
              <a:srgbClr val="C00000"/>
            </a:solidFill>
            <a:ln>
              <a:noFill/>
            </a:ln>
            <a:effectLst/>
          </c:spPr>
          <c:invertIfNegative val="0"/>
          <c:dLbls>
            <c:delete val="1"/>
          </c:dLbls>
          <c:cat>
            <c:strRef>
              <c:f>Sheet1!$A$2:$A$3</c:f>
              <c:strCache>
                <c:ptCount val="2"/>
                <c:pt idx="0">
                  <c:v>Je connais bien le rôle des Forces armées canadiennes</c:v>
                </c:pt>
                <c:pt idx="1">
                  <c:v>Je suis fier/fière du rôle des Forces armées canadiennes</c:v>
                </c:pt>
              </c:strCache>
            </c:strRef>
          </c:cat>
          <c:val>
            <c:numRef>
              <c:f>Sheet1!$F$2:$F$3</c:f>
              <c:numCache>
                <c:formatCode>0%</c:formatCode>
                <c:ptCount val="2"/>
                <c:pt idx="0">
                  <c:v>0.03</c:v>
                </c:pt>
                <c:pt idx="1">
                  <c:v>0.02</c:v>
                </c:pt>
              </c:numCache>
            </c:numRef>
          </c:val>
          <c:extLst>
            <c:ext xmlns:c16="http://schemas.microsoft.com/office/drawing/2014/chart" uri="{C3380CC4-5D6E-409C-BE32-E72D297353CC}">
              <c16:uniqueId val="{00000004-789F-4002-BB61-B473DFD141D9}"/>
            </c:ext>
          </c:extLst>
        </c:ser>
        <c:dLbls>
          <c:dLblPos val="ctr"/>
          <c:showLegendKey val="0"/>
          <c:showVal val="1"/>
          <c:showCatName val="0"/>
          <c:showSerName val="0"/>
          <c:showPercent val="0"/>
          <c:showBubbleSize val="0"/>
        </c:dLbls>
        <c:gapWidth val="150"/>
        <c:overlap val="100"/>
        <c:axId val="238315120"/>
        <c:axId val="465695072"/>
      </c:barChart>
      <c:catAx>
        <c:axId val="2383151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695072"/>
        <c:crosses val="autoZero"/>
        <c:auto val="1"/>
        <c:lblAlgn val="ctr"/>
        <c:lblOffset val="100"/>
        <c:noMultiLvlLbl val="0"/>
      </c:catAx>
      <c:valAx>
        <c:axId val="465695072"/>
        <c:scaling>
          <c:orientation val="minMax"/>
        </c:scaling>
        <c:delete val="1"/>
        <c:axPos val="b"/>
        <c:numFmt formatCode="0%" sourceLinked="1"/>
        <c:majorTickMark val="none"/>
        <c:minorTickMark val="none"/>
        <c:tickLblPos val="nextTo"/>
        <c:crossAx val="238315120"/>
        <c:crosses val="autoZero"/>
        <c:crossBetween val="between"/>
      </c:valAx>
      <c:spPr>
        <a:noFill/>
        <a:ln>
          <a:noFill/>
        </a:ln>
        <a:effectLst/>
      </c:spPr>
    </c:plotArea>
    <c:legend>
      <c:legendPos val="t"/>
      <c:layout>
        <c:manualLayout>
          <c:xMode val="edge"/>
          <c:yMode val="edge"/>
          <c:x val="6.3983021653543304E-2"/>
          <c:y val="1.9139888091937774E-2"/>
          <c:w val="0.87099220800524935"/>
          <c:h val="6.6403920210779899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800" b="1">
          <a:solidFill>
            <a:schemeClr val="tx1"/>
          </a:solidFill>
          <a:latin typeface="Franklin Gothic Book" panose="020B0503020102020204" pitchFamily="34" charset="0"/>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0409587824218989E-3"/>
          <c:w val="0.89207799311663327"/>
          <c:h val="0.90829682276703383"/>
        </c:manualLayout>
      </c:layout>
      <c:lineChart>
        <c:grouping val="standard"/>
        <c:varyColors val="0"/>
        <c:ser>
          <c:idx val="0"/>
          <c:order val="0"/>
          <c:tx>
            <c:strRef>
              <c:f>Sheet1!$B$1</c:f>
              <c:strCache>
                <c:ptCount val="1"/>
                <c:pt idx="0">
                  <c:v>Fierté</c:v>
                </c:pt>
              </c:strCache>
            </c:strRef>
          </c:tx>
          <c:spPr>
            <a:ln w="38100" cap="rnd">
              <a:solidFill>
                <a:srgbClr val="9B181F"/>
              </a:solidFill>
              <a:round/>
            </a:ln>
            <a:effectLst/>
          </c:spPr>
          <c:marker>
            <c:symbol val="circle"/>
            <c:size val="9"/>
            <c:spPr>
              <a:solidFill>
                <a:srgbClr val="9B181F"/>
              </a:solidFill>
              <a:ln w="9525">
                <a:solidFill>
                  <a:srgbClr val="9B181F"/>
                </a:solidFill>
              </a:ln>
              <a:effectLst/>
            </c:spPr>
          </c:marker>
          <c:dLbls>
            <c:numFmt formatCode="0\ %" sourceLinked="0"/>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0.79</c:v>
                </c:pt>
                <c:pt idx="1">
                  <c:v>0.79</c:v>
                </c:pt>
                <c:pt idx="2">
                  <c:v>0.78</c:v>
                </c:pt>
                <c:pt idx="3">
                  <c:v>0.8</c:v>
                </c:pt>
                <c:pt idx="4">
                  <c:v>0.82</c:v>
                </c:pt>
                <c:pt idx="5">
                  <c:v>0.82</c:v>
                </c:pt>
                <c:pt idx="6">
                  <c:v>0.82</c:v>
                </c:pt>
                <c:pt idx="7">
                  <c:v>0.83</c:v>
                </c:pt>
              </c:numCache>
            </c:numRef>
          </c:val>
          <c:smooth val="0"/>
          <c:extLst>
            <c:ext xmlns:c16="http://schemas.microsoft.com/office/drawing/2014/chart" uri="{C3380CC4-5D6E-409C-BE32-E72D297353CC}">
              <c16:uniqueId val="{00000000-8D38-44B5-A40B-F335CCAE473B}"/>
            </c:ext>
          </c:extLst>
        </c:ser>
        <c:ser>
          <c:idx val="1"/>
          <c:order val="1"/>
          <c:tx>
            <c:strRef>
              <c:f>Sheet1!$C$1</c:f>
              <c:strCache>
                <c:ptCount val="1"/>
                <c:pt idx="0">
                  <c:v>Connaissance</c:v>
                </c:pt>
              </c:strCache>
            </c:strRef>
          </c:tx>
          <c:spPr>
            <a:ln w="38100" cap="rnd">
              <a:solidFill>
                <a:schemeClr val="tx1">
                  <a:lumMod val="65000"/>
                  <a:lumOff val="35000"/>
                </a:schemeClr>
              </a:solidFill>
              <a:round/>
            </a:ln>
            <a:effectLst/>
          </c:spPr>
          <c:marker>
            <c:symbol val="square"/>
            <c:size val="9"/>
            <c:spPr>
              <a:solidFill>
                <a:schemeClr val="tx1">
                  <a:lumMod val="65000"/>
                  <a:lumOff val="35000"/>
                </a:schemeClr>
              </a:solidFill>
              <a:ln w="9525">
                <a:solidFill>
                  <a:schemeClr val="tx1">
                    <a:lumMod val="65000"/>
                    <a:lumOff val="35000"/>
                  </a:schemeClr>
                </a:solidFill>
              </a:ln>
              <a:effectLst/>
            </c:spPr>
          </c:marker>
          <c:dLbls>
            <c:numFmt formatCode="0\ %" sourceLinked="0"/>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0.71</c:v>
                </c:pt>
                <c:pt idx="1">
                  <c:v>0.7</c:v>
                </c:pt>
                <c:pt idx="2">
                  <c:v>0.73</c:v>
                </c:pt>
                <c:pt idx="3">
                  <c:v>0.73</c:v>
                </c:pt>
                <c:pt idx="4">
                  <c:v>0.69</c:v>
                </c:pt>
                <c:pt idx="5">
                  <c:v>0.73</c:v>
                </c:pt>
                <c:pt idx="6">
                  <c:v>0.72</c:v>
                </c:pt>
                <c:pt idx="7">
                  <c:v>0.71</c:v>
                </c:pt>
              </c:numCache>
            </c:numRef>
          </c:val>
          <c:smooth val="0"/>
          <c:extLst>
            <c:ext xmlns:c16="http://schemas.microsoft.com/office/drawing/2014/chart" uri="{C3380CC4-5D6E-409C-BE32-E72D297353CC}">
              <c16:uniqueId val="{00000001-8D38-44B5-A40B-F335CCAE473B}"/>
            </c:ext>
          </c:extLst>
        </c:ser>
        <c:dLbls>
          <c:dLblPos val="t"/>
          <c:showLegendKey val="0"/>
          <c:showVal val="1"/>
          <c:showCatName val="0"/>
          <c:showSerName val="0"/>
          <c:showPercent val="0"/>
          <c:showBubbleSize val="0"/>
        </c:dLbls>
        <c:marker val="1"/>
        <c:smooth val="0"/>
        <c:axId val="465700952"/>
        <c:axId val="465698992"/>
      </c:lineChart>
      <c:catAx>
        <c:axId val="465700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crossAx val="465698992"/>
        <c:crosses val="autoZero"/>
        <c:auto val="1"/>
        <c:lblAlgn val="ctr"/>
        <c:lblOffset val="100"/>
        <c:noMultiLvlLbl val="0"/>
      </c:catAx>
      <c:valAx>
        <c:axId val="465698992"/>
        <c:scaling>
          <c:orientation val="minMax"/>
          <c:max val="0.85000000000000009"/>
          <c:min val="0.65000000000000013"/>
        </c:scaling>
        <c:delete val="1"/>
        <c:axPos val="l"/>
        <c:numFmt formatCode="0%" sourceLinked="1"/>
        <c:majorTickMark val="out"/>
        <c:minorTickMark val="none"/>
        <c:tickLblPos val="nextTo"/>
        <c:crossAx val="465700952"/>
        <c:crosses val="autoZero"/>
        <c:crossBetween val="between"/>
      </c:valAx>
      <c:spPr>
        <a:noFill/>
        <a:ln>
          <a:noFill/>
        </a:ln>
        <a:effectLst/>
      </c:spPr>
    </c:plotArea>
    <c:legend>
      <c:legendPos val="r"/>
      <c:layout>
        <c:manualLayout>
          <c:xMode val="edge"/>
          <c:yMode val="edge"/>
          <c:x val="0.84362301866986722"/>
          <c:y val="0.33171989575138472"/>
          <c:w val="0.1553805901722925"/>
          <c:h val="0.1735324260665993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1458333333333333E-2"/>
          <c:y val="0"/>
          <c:w val="0.9770833333333333"/>
          <c:h val="0.79545701091152077"/>
        </c:manualLayout>
      </c:layout>
      <c:barChart>
        <c:barDir val="col"/>
        <c:grouping val="stacked"/>
        <c:varyColors val="0"/>
        <c:ser>
          <c:idx val="0"/>
          <c:order val="0"/>
          <c:tx>
            <c:strRef>
              <c:f>Sheet1!$B$1</c:f>
              <c:strCache>
                <c:ptCount val="1"/>
                <c:pt idx="0">
                  <c:v>Tout à fait d'accord</c:v>
                </c:pt>
              </c:strCache>
            </c:strRef>
          </c:tx>
          <c:spPr>
            <a:solidFill>
              <a:schemeClr val="accent1">
                <a:lumMod val="50000"/>
              </a:schemeClr>
            </a:solidFill>
            <a:ln>
              <a:noFill/>
            </a:ln>
            <a:effectLst/>
          </c:spPr>
          <c:invertIfNegative val="0"/>
          <c:dLbls>
            <c:dLbl>
              <c:idx val="0"/>
              <c:tx>
                <c:rich>
                  <a:bodyPr/>
                  <a:lstStyle/>
                  <a:p>
                    <a:fld id="{783EE74C-91B1-4FF8-967A-95DAD94C4E79}" type="VALUE">
                      <a:rPr lang="en-US" sz="2000">
                        <a:solidFill>
                          <a:schemeClr val="bg1"/>
                        </a:solidFill>
                      </a:rPr>
                      <a:pPr/>
                      <a:t>[VALUE]</a:t>
                    </a:fld>
                    <a:endParaRPr lang="en-CA"/>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2DE-49F6-9B63-DC4973F614FC}"/>
                </c:ext>
              </c:extLst>
            </c:dLbl>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Sheet1!$B$2:$B$3</c:f>
              <c:numCache>
                <c:formatCode>0%</c:formatCode>
                <c:ptCount val="2"/>
                <c:pt idx="0">
                  <c:v>0.76</c:v>
                </c:pt>
                <c:pt idx="1">
                  <c:v>0.3</c:v>
                </c:pt>
              </c:numCache>
            </c:numRef>
          </c:val>
          <c:extLst>
            <c:ext xmlns:c16="http://schemas.microsoft.com/office/drawing/2014/chart" uri="{C3380CC4-5D6E-409C-BE32-E72D297353CC}">
              <c16:uniqueId val="{00000000-E56F-4D67-BACB-AA6F5AC76182}"/>
            </c:ext>
          </c:extLst>
        </c:ser>
        <c:ser>
          <c:idx val="1"/>
          <c:order val="1"/>
          <c:tx>
            <c:strRef>
              <c:f>Sheet1!$C$1</c:f>
              <c:strCache>
                <c:ptCount val="1"/>
                <c:pt idx="0">
                  <c:v>Plutôt d’accord</c:v>
                </c:pt>
              </c:strCache>
            </c:strRef>
          </c:tx>
          <c:spPr>
            <a:solidFill>
              <a:schemeClr val="accent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Sheet1!$C$2:$C$3</c:f>
              <c:numCache>
                <c:formatCode>0%</c:formatCode>
                <c:ptCount val="2"/>
                <c:pt idx="0">
                  <c:v>0.17</c:v>
                </c:pt>
                <c:pt idx="1">
                  <c:v>0.28999999999999998</c:v>
                </c:pt>
              </c:numCache>
            </c:numRef>
          </c:val>
          <c:extLst>
            <c:ext xmlns:c16="http://schemas.microsoft.com/office/drawing/2014/chart" uri="{C3380CC4-5D6E-409C-BE32-E72D297353CC}">
              <c16:uniqueId val="{00000003-E56F-4D67-BACB-AA6F5AC76182}"/>
            </c:ext>
          </c:extLst>
        </c:ser>
        <c:ser>
          <c:idx val="2"/>
          <c:order val="2"/>
          <c:tx>
            <c:strRef>
              <c:f>Sheet1!$D$1</c:f>
              <c:strCache>
                <c:ptCount val="1"/>
                <c:pt idx="0">
                  <c:v>Neutre</c:v>
                </c:pt>
              </c:strCache>
            </c:strRef>
          </c:tx>
          <c:spPr>
            <a:solidFill>
              <a:srgbClr val="7F7F7F"/>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Sheet1!$D$2:$D$3</c:f>
              <c:numCache>
                <c:formatCode>0%</c:formatCode>
                <c:ptCount val="2"/>
                <c:pt idx="0">
                  <c:v>0.05</c:v>
                </c:pt>
                <c:pt idx="1">
                  <c:v>0.25</c:v>
                </c:pt>
              </c:numCache>
            </c:numRef>
          </c:val>
          <c:extLst>
            <c:ext xmlns:c16="http://schemas.microsoft.com/office/drawing/2014/chart" uri="{C3380CC4-5D6E-409C-BE32-E72D297353CC}">
              <c16:uniqueId val="{00000004-E56F-4D67-BACB-AA6F5AC76182}"/>
            </c:ext>
          </c:extLst>
        </c:ser>
        <c:ser>
          <c:idx val="3"/>
          <c:order val="3"/>
          <c:tx>
            <c:strRef>
              <c:f>Sheet1!$E$1</c:f>
              <c:strCache>
                <c:ptCount val="1"/>
                <c:pt idx="0">
                  <c:v>Plutôt en désaccord</c:v>
                </c:pt>
              </c:strCache>
            </c:strRef>
          </c:tx>
          <c:spPr>
            <a:solidFill>
              <a:srgbClr val="FF2900"/>
            </a:solidFill>
            <a:ln>
              <a:noFill/>
            </a:ln>
            <a:effectLst/>
          </c:spPr>
          <c:invertIfNegative val="0"/>
          <c:dLbls>
            <c:delete val="1"/>
          </c:dLbls>
          <c:cat>
            <c:numRef>
              <c:f>Sheet1!$H$2:$H$3</c:f>
              <c:numCache>
                <c:formatCode>General</c:formatCode>
                <c:ptCount val="2"/>
              </c:numCache>
            </c:numRef>
          </c:cat>
          <c:val>
            <c:numRef>
              <c:f>Sheet1!$E$2:$E$3</c:f>
              <c:numCache>
                <c:formatCode>0%</c:formatCode>
                <c:ptCount val="2"/>
                <c:pt idx="0">
                  <c:v>0.01</c:v>
                </c:pt>
                <c:pt idx="1">
                  <c:v>0.05</c:v>
                </c:pt>
              </c:numCache>
            </c:numRef>
          </c:val>
          <c:extLst>
            <c:ext xmlns:c16="http://schemas.microsoft.com/office/drawing/2014/chart" uri="{C3380CC4-5D6E-409C-BE32-E72D297353CC}">
              <c16:uniqueId val="{00000005-E56F-4D67-BACB-AA6F5AC76182}"/>
            </c:ext>
          </c:extLst>
        </c:ser>
        <c:ser>
          <c:idx val="4"/>
          <c:order val="4"/>
          <c:tx>
            <c:strRef>
              <c:f>Sheet1!$F$1</c:f>
              <c:strCache>
                <c:ptCount val="1"/>
                <c:pt idx="0">
                  <c:v>Tout à fait en désaccord</c:v>
                </c:pt>
              </c:strCache>
            </c:strRef>
          </c:tx>
          <c:spPr>
            <a:solidFill>
              <a:srgbClr val="C00000"/>
            </a:solidFill>
            <a:ln>
              <a:noFill/>
            </a:ln>
            <a:effectLst/>
          </c:spPr>
          <c:invertIfNegative val="0"/>
          <c:dLbls>
            <c:delete val="1"/>
          </c:dLbls>
          <c:cat>
            <c:numRef>
              <c:f>Sheet1!$H$2:$H$3</c:f>
              <c:numCache>
                <c:formatCode>General</c:formatCode>
                <c:ptCount val="2"/>
              </c:numCache>
            </c:numRef>
          </c:cat>
          <c:val>
            <c:numRef>
              <c:f>Sheet1!$F$2:$F$3</c:f>
              <c:numCache>
                <c:formatCode>0%</c:formatCode>
                <c:ptCount val="2"/>
                <c:pt idx="0">
                  <c:v>0.01</c:v>
                </c:pt>
                <c:pt idx="1">
                  <c:v>0.03</c:v>
                </c:pt>
              </c:numCache>
            </c:numRef>
          </c:val>
          <c:extLst>
            <c:ext xmlns:c16="http://schemas.microsoft.com/office/drawing/2014/chart" uri="{C3380CC4-5D6E-409C-BE32-E72D297353CC}">
              <c16:uniqueId val="{00000006-E56F-4D67-BACB-AA6F5AC76182}"/>
            </c:ext>
          </c:extLst>
        </c:ser>
        <c:dLbls>
          <c:dLblPos val="ctr"/>
          <c:showLegendKey val="0"/>
          <c:showVal val="1"/>
          <c:showCatName val="0"/>
          <c:showSerName val="0"/>
          <c:showPercent val="0"/>
          <c:showBubbleSize val="0"/>
        </c:dLbls>
        <c:gapWidth val="315"/>
        <c:overlap val="100"/>
        <c:axId val="465694680"/>
        <c:axId val="465697032"/>
      </c:barChart>
      <c:catAx>
        <c:axId val="46569468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65697032"/>
        <c:crosses val="autoZero"/>
        <c:auto val="1"/>
        <c:lblAlgn val="ctr"/>
        <c:lblOffset val="100"/>
        <c:noMultiLvlLbl val="0"/>
      </c:catAx>
      <c:valAx>
        <c:axId val="465697032"/>
        <c:scaling>
          <c:orientation val="minMax"/>
        </c:scaling>
        <c:delete val="1"/>
        <c:axPos val="l"/>
        <c:numFmt formatCode="0%" sourceLinked="1"/>
        <c:majorTickMark val="out"/>
        <c:minorTickMark val="none"/>
        <c:tickLblPos val="nextTo"/>
        <c:crossAx val="465694680"/>
        <c:crosses val="autoZero"/>
        <c:crossBetween val="between"/>
      </c:valAx>
      <c:spPr>
        <a:noFill/>
        <a:ln>
          <a:noFill/>
        </a:ln>
        <a:effectLst/>
      </c:spPr>
    </c:plotArea>
    <c:legend>
      <c:legendPos val="l"/>
      <c:layout>
        <c:manualLayout>
          <c:xMode val="edge"/>
          <c:yMode val="edge"/>
          <c:x val="0.36770833333333336"/>
          <c:y val="0.20134976818267683"/>
          <c:w val="0.27710711942257216"/>
          <c:h val="0.41528333532046086"/>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800" b="1">
          <a:solidFill>
            <a:schemeClr val="tx1"/>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fr-CA" sz="1800" dirty="0">
                <a:effectLst/>
              </a:rPr>
              <a:t>% des notes positives</a:t>
            </a:r>
            <a:endParaRPr lang="en-US" sz="1800" dirty="0">
              <a:effectLst/>
            </a:endParaRPr>
          </a:p>
        </c:rich>
      </c:tx>
      <c:layout>
        <c:manualLayout>
          <c:xMode val="edge"/>
          <c:yMode val="edge"/>
          <c:x val="0.2611013833969178"/>
          <c:y val="3.2984771164903511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1.1571102228244754E-2"/>
          <c:y val="0.16057263640523131"/>
          <c:w val="0.64473461010272359"/>
          <c:h val="0.72238488552942492"/>
        </c:manualLayout>
      </c:layout>
      <c:lineChart>
        <c:grouping val="standard"/>
        <c:varyColors val="0"/>
        <c:ser>
          <c:idx val="0"/>
          <c:order val="0"/>
          <c:tx>
            <c:strRef>
              <c:f>Sheet1!$B$1</c:f>
              <c:strCache>
                <c:ptCount val="1"/>
                <c:pt idx="0">
                  <c:v>Il est important qu’ACC reconnaisse et honore les vétérans canadiens et ceux qui sont morts en service</c:v>
                </c:pt>
              </c:strCache>
            </c:strRef>
          </c:tx>
          <c:spPr>
            <a:ln w="41275" cap="rnd">
              <a:solidFill>
                <a:schemeClr val="accent1">
                  <a:lumMod val="50000"/>
                </a:schemeClr>
              </a:solidFill>
              <a:round/>
            </a:ln>
            <a:effectLst/>
          </c:spPr>
          <c:marker>
            <c:symbol val="circle"/>
            <c:size val="8"/>
            <c:spPr>
              <a:solidFill>
                <a:srgbClr val="203864"/>
              </a:solidFill>
              <a:ln w="9525">
                <a:solidFill>
                  <a:srgbClr val="203864"/>
                </a:solidFill>
              </a:ln>
              <a:effectLst/>
            </c:spPr>
          </c:marker>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2010</c:v>
                </c:pt>
                <c:pt idx="1">
                  <c:v>2011</c:v>
                </c:pt>
                <c:pt idx="2">
                  <c:v>2012</c:v>
                </c:pt>
                <c:pt idx="3">
                  <c:v>2014</c:v>
                </c:pt>
                <c:pt idx="4">
                  <c:v>2016</c:v>
                </c:pt>
                <c:pt idx="5">
                  <c:v>2017</c:v>
                </c:pt>
                <c:pt idx="6">
                  <c:v>2018</c:v>
                </c:pt>
              </c:numCache>
            </c:numRef>
          </c:cat>
          <c:val>
            <c:numRef>
              <c:f>Sheet1!$B$2:$B$8</c:f>
              <c:numCache>
                <c:formatCode>0%</c:formatCode>
                <c:ptCount val="7"/>
                <c:pt idx="0">
                  <c:v>0.88</c:v>
                </c:pt>
                <c:pt idx="1">
                  <c:v>0.92</c:v>
                </c:pt>
                <c:pt idx="2">
                  <c:v>0.88</c:v>
                </c:pt>
                <c:pt idx="3">
                  <c:v>0.89</c:v>
                </c:pt>
                <c:pt idx="4">
                  <c:v>0.91</c:v>
                </c:pt>
                <c:pt idx="5">
                  <c:v>0.93</c:v>
                </c:pt>
                <c:pt idx="6">
                  <c:v>0.93</c:v>
                </c:pt>
              </c:numCache>
            </c:numRef>
          </c:val>
          <c:smooth val="0"/>
          <c:extLst>
            <c:ext xmlns:c16="http://schemas.microsoft.com/office/drawing/2014/chart" uri="{C3380CC4-5D6E-409C-BE32-E72D297353CC}">
              <c16:uniqueId val="{00000000-CAE2-4887-B03B-B7692FC19077}"/>
            </c:ext>
          </c:extLst>
        </c:ser>
        <c:ser>
          <c:idx val="1"/>
          <c:order val="1"/>
          <c:tx>
            <c:strRef>
              <c:f>Sheet1!$C$1</c:f>
              <c:strCache>
                <c:ptCount val="1"/>
                <c:pt idx="0">
                  <c:v>Je suis satisfait(e) de la façon dont ACC reconnaît et honore les vétérans canadiens et ceux qui sont morts en service</c:v>
                </c:pt>
              </c:strCache>
            </c:strRef>
          </c:tx>
          <c:spPr>
            <a:ln w="44450" cap="rnd">
              <a:solidFill>
                <a:schemeClr val="accent2"/>
              </a:solidFill>
              <a:round/>
            </a:ln>
            <a:effectLst/>
          </c:spPr>
          <c:marker>
            <c:symbol val="circle"/>
            <c:size val="8"/>
            <c:spPr>
              <a:solidFill>
                <a:schemeClr val="accent2"/>
              </a:solidFill>
              <a:ln w="9525">
                <a:solidFill>
                  <a:schemeClr val="accent2"/>
                </a:solidFill>
              </a:ln>
              <a:effectLst/>
            </c:spPr>
          </c:marker>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2010</c:v>
                </c:pt>
                <c:pt idx="1">
                  <c:v>2011</c:v>
                </c:pt>
                <c:pt idx="2">
                  <c:v>2012</c:v>
                </c:pt>
                <c:pt idx="3">
                  <c:v>2014</c:v>
                </c:pt>
                <c:pt idx="4">
                  <c:v>2016</c:v>
                </c:pt>
                <c:pt idx="5">
                  <c:v>2017</c:v>
                </c:pt>
                <c:pt idx="6">
                  <c:v>2018</c:v>
                </c:pt>
              </c:numCache>
            </c:numRef>
          </c:cat>
          <c:val>
            <c:numRef>
              <c:f>Sheet1!$C$2:$C$8</c:f>
              <c:numCache>
                <c:formatCode>0%</c:formatCode>
                <c:ptCount val="7"/>
                <c:pt idx="0">
                  <c:v>0.59</c:v>
                </c:pt>
                <c:pt idx="1">
                  <c:v>0.65</c:v>
                </c:pt>
                <c:pt idx="2">
                  <c:v>0.66</c:v>
                </c:pt>
                <c:pt idx="3">
                  <c:v>0.62</c:v>
                </c:pt>
                <c:pt idx="4">
                  <c:v>0.65</c:v>
                </c:pt>
                <c:pt idx="5">
                  <c:v>0.63</c:v>
                </c:pt>
                <c:pt idx="6">
                  <c:v>0.59</c:v>
                </c:pt>
              </c:numCache>
            </c:numRef>
          </c:val>
          <c:smooth val="0"/>
          <c:extLst>
            <c:ext xmlns:c16="http://schemas.microsoft.com/office/drawing/2014/chart" uri="{C3380CC4-5D6E-409C-BE32-E72D297353CC}">
              <c16:uniqueId val="{00000001-CAE2-4887-B03B-B7692FC19077}"/>
            </c:ext>
          </c:extLst>
        </c:ser>
        <c:dLbls>
          <c:dLblPos val="t"/>
          <c:showLegendKey val="0"/>
          <c:showVal val="1"/>
          <c:showCatName val="0"/>
          <c:showSerName val="0"/>
          <c:showPercent val="0"/>
          <c:showBubbleSize val="0"/>
        </c:dLbls>
        <c:marker val="1"/>
        <c:smooth val="0"/>
        <c:axId val="465704872"/>
        <c:axId val="465695464"/>
      </c:lineChart>
      <c:catAx>
        <c:axId val="46570487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695464"/>
        <c:crosses val="autoZero"/>
        <c:auto val="1"/>
        <c:lblAlgn val="ctr"/>
        <c:lblOffset val="100"/>
        <c:noMultiLvlLbl val="0"/>
      </c:catAx>
      <c:valAx>
        <c:axId val="465695464"/>
        <c:scaling>
          <c:orientation val="minMax"/>
          <c:min val="0.55000000000000004"/>
        </c:scaling>
        <c:delete val="1"/>
        <c:axPos val="l"/>
        <c:numFmt formatCode="0%" sourceLinked="1"/>
        <c:majorTickMark val="out"/>
        <c:minorTickMark val="none"/>
        <c:tickLblPos val="nextTo"/>
        <c:crossAx val="465704872"/>
        <c:crosses val="autoZero"/>
        <c:crossBetween val="between"/>
      </c:valAx>
      <c:spPr>
        <a:noFill/>
        <a:ln>
          <a:noFill/>
        </a:ln>
        <a:effectLst/>
      </c:spPr>
    </c:plotArea>
    <c:legend>
      <c:legendPos val="r"/>
      <c:layout>
        <c:manualLayout>
          <c:xMode val="edge"/>
          <c:yMode val="edge"/>
          <c:x val="0.64738006059712516"/>
          <c:y val="3.9342400930888068E-2"/>
          <c:w val="0.34630842909655951"/>
          <c:h val="0.96065759906911197"/>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b="1">
          <a:solidFill>
            <a:schemeClr val="tx1"/>
          </a:solidFill>
          <a:latin typeface="Franklin Gothic Book" panose="020B0503020102020204" pitchFamily="34" charset="0"/>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1458333333333333E-2"/>
          <c:y val="5.3161441880625769E-3"/>
          <c:w val="0.9770833333333333"/>
          <c:h val="0.77486993341861798"/>
        </c:manualLayout>
      </c:layout>
      <c:barChart>
        <c:barDir val="col"/>
        <c:grouping val="stacked"/>
        <c:varyColors val="0"/>
        <c:ser>
          <c:idx val="0"/>
          <c:order val="0"/>
          <c:tx>
            <c:strRef>
              <c:f>Sheet1!$B$1</c:f>
              <c:strCache>
                <c:ptCount val="1"/>
                <c:pt idx="0">
                  <c:v>Tout à fait d’accord</c:v>
                </c:pt>
              </c:strCache>
            </c:strRef>
          </c:tx>
          <c:spPr>
            <a:solidFill>
              <a:schemeClr val="accent1">
                <a:lumMod val="50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Sheet1!$B$2:$B$3</c:f>
              <c:numCache>
                <c:formatCode>0%</c:formatCode>
                <c:ptCount val="2"/>
                <c:pt idx="0">
                  <c:v>0.74</c:v>
                </c:pt>
                <c:pt idx="1">
                  <c:v>0.28000000000000003</c:v>
                </c:pt>
              </c:numCache>
            </c:numRef>
          </c:val>
          <c:extLst>
            <c:ext xmlns:c16="http://schemas.microsoft.com/office/drawing/2014/chart" uri="{C3380CC4-5D6E-409C-BE32-E72D297353CC}">
              <c16:uniqueId val="{00000000-E56F-4D67-BACB-AA6F5AC76182}"/>
            </c:ext>
          </c:extLst>
        </c:ser>
        <c:ser>
          <c:idx val="1"/>
          <c:order val="1"/>
          <c:tx>
            <c:strRef>
              <c:f>Sheet1!$C$1</c:f>
              <c:strCache>
                <c:ptCount val="1"/>
                <c:pt idx="0">
                  <c:v>Plutôt d’accord</c:v>
                </c:pt>
              </c:strCache>
            </c:strRef>
          </c:tx>
          <c:spPr>
            <a:solidFill>
              <a:schemeClr val="accent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Sheet1!$C$2:$C$3</c:f>
              <c:numCache>
                <c:formatCode>0%</c:formatCode>
                <c:ptCount val="2"/>
                <c:pt idx="0">
                  <c:v>0.17</c:v>
                </c:pt>
                <c:pt idx="1">
                  <c:v>0.24</c:v>
                </c:pt>
              </c:numCache>
            </c:numRef>
          </c:val>
          <c:extLst>
            <c:ext xmlns:c16="http://schemas.microsoft.com/office/drawing/2014/chart" uri="{C3380CC4-5D6E-409C-BE32-E72D297353CC}">
              <c16:uniqueId val="{00000003-E56F-4D67-BACB-AA6F5AC76182}"/>
            </c:ext>
          </c:extLst>
        </c:ser>
        <c:ser>
          <c:idx val="2"/>
          <c:order val="2"/>
          <c:tx>
            <c:strRef>
              <c:f>Sheet1!$D$1</c:f>
              <c:strCache>
                <c:ptCount val="1"/>
                <c:pt idx="0">
                  <c:v>Neutre</c:v>
                </c:pt>
              </c:strCache>
            </c:strRef>
          </c:tx>
          <c:spPr>
            <a:solidFill>
              <a:srgbClr val="7F7F7F"/>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Sheet1!$D$2:$D$3</c:f>
              <c:numCache>
                <c:formatCode>0%</c:formatCode>
                <c:ptCount val="2"/>
                <c:pt idx="0">
                  <c:v>0.05</c:v>
                </c:pt>
                <c:pt idx="1">
                  <c:v>0.25</c:v>
                </c:pt>
              </c:numCache>
            </c:numRef>
          </c:val>
          <c:extLst>
            <c:ext xmlns:c16="http://schemas.microsoft.com/office/drawing/2014/chart" uri="{C3380CC4-5D6E-409C-BE32-E72D297353CC}">
              <c16:uniqueId val="{00000004-E56F-4D67-BACB-AA6F5AC76182}"/>
            </c:ext>
          </c:extLst>
        </c:ser>
        <c:ser>
          <c:idx val="3"/>
          <c:order val="3"/>
          <c:tx>
            <c:strRef>
              <c:f>Sheet1!$E$1</c:f>
              <c:strCache>
                <c:ptCount val="1"/>
                <c:pt idx="0">
                  <c:v>Plutôt en désaccord</c:v>
                </c:pt>
              </c:strCache>
            </c:strRef>
          </c:tx>
          <c:spPr>
            <a:solidFill>
              <a:srgbClr val="FF2900"/>
            </a:solidFill>
            <a:ln>
              <a:noFill/>
            </a:ln>
            <a:effectLst/>
          </c:spPr>
          <c:invertIfNegative val="0"/>
          <c:dLbls>
            <c:delete val="1"/>
          </c:dLbls>
          <c:cat>
            <c:numRef>
              <c:f>Sheet1!$H$2:$H$3</c:f>
              <c:numCache>
                <c:formatCode>General</c:formatCode>
                <c:ptCount val="2"/>
              </c:numCache>
            </c:numRef>
          </c:cat>
          <c:val>
            <c:numRef>
              <c:f>Sheet1!$E$2:$E$3</c:f>
              <c:numCache>
                <c:formatCode>0%</c:formatCode>
                <c:ptCount val="2"/>
                <c:pt idx="0">
                  <c:v>0.01</c:v>
                </c:pt>
                <c:pt idx="1">
                  <c:v>0.04</c:v>
                </c:pt>
              </c:numCache>
            </c:numRef>
          </c:val>
          <c:extLst>
            <c:ext xmlns:c16="http://schemas.microsoft.com/office/drawing/2014/chart" uri="{C3380CC4-5D6E-409C-BE32-E72D297353CC}">
              <c16:uniqueId val="{00000005-E56F-4D67-BACB-AA6F5AC76182}"/>
            </c:ext>
          </c:extLst>
        </c:ser>
        <c:ser>
          <c:idx val="4"/>
          <c:order val="4"/>
          <c:tx>
            <c:strRef>
              <c:f>Sheet1!$F$1</c:f>
              <c:strCache>
                <c:ptCount val="1"/>
                <c:pt idx="0">
                  <c:v>Tout à fait en désaccord</c:v>
                </c:pt>
              </c:strCache>
            </c:strRef>
          </c:tx>
          <c:spPr>
            <a:solidFill>
              <a:srgbClr val="C00000"/>
            </a:solidFill>
            <a:ln>
              <a:noFill/>
            </a:ln>
            <a:effectLst/>
          </c:spPr>
          <c:invertIfNegative val="0"/>
          <c:dLbls>
            <c:delete val="1"/>
          </c:dLbls>
          <c:cat>
            <c:numRef>
              <c:f>Sheet1!$H$2:$H$3</c:f>
              <c:numCache>
                <c:formatCode>General</c:formatCode>
                <c:ptCount val="2"/>
              </c:numCache>
            </c:numRef>
          </c:cat>
          <c:val>
            <c:numRef>
              <c:f>Sheet1!$F$2:$F$3</c:f>
              <c:numCache>
                <c:formatCode>0%</c:formatCode>
                <c:ptCount val="2"/>
                <c:pt idx="0">
                  <c:v>0.01</c:v>
                </c:pt>
                <c:pt idx="1">
                  <c:v>0.03</c:v>
                </c:pt>
              </c:numCache>
            </c:numRef>
          </c:val>
          <c:extLst>
            <c:ext xmlns:c16="http://schemas.microsoft.com/office/drawing/2014/chart" uri="{C3380CC4-5D6E-409C-BE32-E72D297353CC}">
              <c16:uniqueId val="{00000006-E56F-4D67-BACB-AA6F5AC76182}"/>
            </c:ext>
          </c:extLst>
        </c:ser>
        <c:dLbls>
          <c:dLblPos val="ctr"/>
          <c:showLegendKey val="0"/>
          <c:showVal val="1"/>
          <c:showCatName val="0"/>
          <c:showSerName val="0"/>
          <c:showPercent val="0"/>
          <c:showBubbleSize val="0"/>
        </c:dLbls>
        <c:gapWidth val="315"/>
        <c:overlap val="100"/>
        <c:axId val="465702128"/>
        <c:axId val="465693896"/>
      </c:barChart>
      <c:catAx>
        <c:axId val="4657021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Franklin Gothic Book" panose="020B0503020102020204" pitchFamily="34" charset="0"/>
                <a:ea typeface="+mn-ea"/>
                <a:cs typeface="+mn-cs"/>
              </a:defRPr>
            </a:pPr>
            <a:endParaRPr lang="en-US"/>
          </a:p>
        </c:txPr>
        <c:crossAx val="465693896"/>
        <c:crosses val="autoZero"/>
        <c:auto val="1"/>
        <c:lblAlgn val="ctr"/>
        <c:lblOffset val="100"/>
        <c:noMultiLvlLbl val="0"/>
      </c:catAx>
      <c:valAx>
        <c:axId val="465693896"/>
        <c:scaling>
          <c:orientation val="minMax"/>
        </c:scaling>
        <c:delete val="1"/>
        <c:axPos val="l"/>
        <c:numFmt formatCode="0%" sourceLinked="1"/>
        <c:majorTickMark val="out"/>
        <c:minorTickMark val="none"/>
        <c:tickLblPos val="nextTo"/>
        <c:crossAx val="465702128"/>
        <c:crosses val="autoZero"/>
        <c:crossBetween val="between"/>
      </c:valAx>
      <c:spPr>
        <a:noFill/>
        <a:ln>
          <a:noFill/>
        </a:ln>
        <a:effectLst/>
      </c:spPr>
    </c:plotArea>
    <c:legend>
      <c:legendPos val="l"/>
      <c:layout>
        <c:manualLayout>
          <c:xMode val="edge"/>
          <c:yMode val="edge"/>
          <c:x val="0.40625"/>
          <c:y val="0.20856898073554506"/>
          <c:w val="0.22710711942257217"/>
          <c:h val="0.41528333532046086"/>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800" b="1">
          <a:solidFill>
            <a:schemeClr val="tx1"/>
          </a:solidFill>
          <a:latin typeface="Franklin Gothic Book" panose="020B0503020102020204" pitchFamily="34" charset="0"/>
        </a:defRPr>
      </a:pPr>
      <a:endParaRPr lang="en-US"/>
    </a:p>
  </c:txPr>
  <c:externalData r:id="rId3">
    <c:autoUpdate val="0"/>
  </c:externalData>
  <c:userShapes r:id="rId4"/>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fr-CA" sz="1800" dirty="0">
                <a:effectLst/>
              </a:rPr>
              <a:t>% des notes positives</a:t>
            </a:r>
            <a:endParaRPr lang="en-US" sz="1800" dirty="0">
              <a:effectLst/>
            </a:endParaRPr>
          </a:p>
        </c:rich>
      </c:tx>
      <c:layout>
        <c:manualLayout>
          <c:xMode val="edge"/>
          <c:yMode val="edge"/>
          <c:x val="0.2611013833969178"/>
          <c:y val="3.2984771164903511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1.1571102228244754E-2"/>
          <c:y val="0.16057263640523131"/>
          <c:w val="0.64473461010272359"/>
          <c:h val="0.72238488552942492"/>
        </c:manualLayout>
      </c:layout>
      <c:lineChart>
        <c:grouping val="standard"/>
        <c:varyColors val="0"/>
        <c:ser>
          <c:idx val="0"/>
          <c:order val="0"/>
          <c:tx>
            <c:strRef>
              <c:f>Sheet1!$B$1</c:f>
              <c:strCache>
                <c:ptCount val="1"/>
                <c:pt idx="0">
                  <c:v>Il est important qu’ACC reconnaisse et honore les vétérans canadiens décédés en offrant une aide pour les funérailles et et l’inhumation</c:v>
                </c:pt>
              </c:strCache>
            </c:strRef>
          </c:tx>
          <c:spPr>
            <a:ln w="41275" cap="rnd">
              <a:solidFill>
                <a:schemeClr val="accent1">
                  <a:lumMod val="50000"/>
                </a:schemeClr>
              </a:solidFill>
              <a:round/>
            </a:ln>
            <a:effectLst/>
          </c:spPr>
          <c:marker>
            <c:symbol val="circle"/>
            <c:size val="8"/>
            <c:spPr>
              <a:solidFill>
                <a:srgbClr val="203864"/>
              </a:solidFill>
              <a:ln w="9525">
                <a:solidFill>
                  <a:srgbClr val="203864"/>
                </a:solidFill>
              </a:ln>
              <a:effectLst/>
            </c:spPr>
          </c:marker>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2016</c:v>
                </c:pt>
                <c:pt idx="1">
                  <c:v>2017</c:v>
                </c:pt>
                <c:pt idx="2">
                  <c:v>2018</c:v>
                </c:pt>
              </c:numCache>
            </c:numRef>
          </c:cat>
          <c:val>
            <c:numRef>
              <c:f>Sheet1!$B$2:$B$4</c:f>
              <c:numCache>
                <c:formatCode>0%</c:formatCode>
                <c:ptCount val="3"/>
                <c:pt idx="0">
                  <c:v>0.93</c:v>
                </c:pt>
                <c:pt idx="1">
                  <c:v>0.9</c:v>
                </c:pt>
                <c:pt idx="2">
                  <c:v>0.91</c:v>
                </c:pt>
              </c:numCache>
            </c:numRef>
          </c:val>
          <c:smooth val="0"/>
          <c:extLst>
            <c:ext xmlns:c16="http://schemas.microsoft.com/office/drawing/2014/chart" uri="{C3380CC4-5D6E-409C-BE32-E72D297353CC}">
              <c16:uniqueId val="{00000000-CAE2-4887-B03B-B7692FC19077}"/>
            </c:ext>
          </c:extLst>
        </c:ser>
        <c:ser>
          <c:idx val="1"/>
          <c:order val="1"/>
          <c:tx>
            <c:strRef>
              <c:f>Sheet1!$C$1</c:f>
              <c:strCache>
                <c:ptCount val="1"/>
                <c:pt idx="0">
                  <c:v>Je suis satisfait(e) de la façon dont ACC reconnaît et honore les vétérans canadiens en offrant une aide pour les funérailles et l’inhumation</c:v>
                </c:pt>
              </c:strCache>
            </c:strRef>
          </c:tx>
          <c:spPr>
            <a:ln w="44450" cap="rnd">
              <a:solidFill>
                <a:schemeClr val="accent2"/>
              </a:solidFill>
              <a:round/>
            </a:ln>
            <a:effectLst/>
          </c:spPr>
          <c:marker>
            <c:symbol val="circle"/>
            <c:size val="8"/>
            <c:spPr>
              <a:solidFill>
                <a:schemeClr val="accent2"/>
              </a:solidFill>
              <a:ln w="9525">
                <a:solidFill>
                  <a:schemeClr val="accent2"/>
                </a:solidFill>
              </a:ln>
              <a:effectLst/>
            </c:spPr>
          </c:marker>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2016</c:v>
                </c:pt>
                <c:pt idx="1">
                  <c:v>2017</c:v>
                </c:pt>
                <c:pt idx="2">
                  <c:v>2018</c:v>
                </c:pt>
              </c:numCache>
            </c:numRef>
          </c:cat>
          <c:val>
            <c:numRef>
              <c:f>Sheet1!$C$2:$C$4</c:f>
              <c:numCache>
                <c:formatCode>0%</c:formatCode>
                <c:ptCount val="3"/>
                <c:pt idx="0">
                  <c:v>0.6100000000000001</c:v>
                </c:pt>
                <c:pt idx="1">
                  <c:v>0.58000000000000007</c:v>
                </c:pt>
                <c:pt idx="2">
                  <c:v>0.52</c:v>
                </c:pt>
              </c:numCache>
            </c:numRef>
          </c:val>
          <c:smooth val="0"/>
          <c:extLst>
            <c:ext xmlns:c16="http://schemas.microsoft.com/office/drawing/2014/chart" uri="{C3380CC4-5D6E-409C-BE32-E72D297353CC}">
              <c16:uniqueId val="{00000001-CAE2-4887-B03B-B7692FC19077}"/>
            </c:ext>
          </c:extLst>
        </c:ser>
        <c:dLbls>
          <c:dLblPos val="t"/>
          <c:showLegendKey val="0"/>
          <c:showVal val="1"/>
          <c:showCatName val="0"/>
          <c:showSerName val="0"/>
          <c:showPercent val="0"/>
          <c:showBubbleSize val="0"/>
        </c:dLbls>
        <c:marker val="1"/>
        <c:smooth val="0"/>
        <c:axId val="465697816"/>
        <c:axId val="465697424"/>
      </c:lineChart>
      <c:catAx>
        <c:axId val="46569781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697424"/>
        <c:crosses val="autoZero"/>
        <c:auto val="1"/>
        <c:lblAlgn val="ctr"/>
        <c:lblOffset val="100"/>
        <c:noMultiLvlLbl val="0"/>
      </c:catAx>
      <c:valAx>
        <c:axId val="465697424"/>
        <c:scaling>
          <c:orientation val="minMax"/>
          <c:max val="1"/>
          <c:min val="0.45"/>
        </c:scaling>
        <c:delete val="0"/>
        <c:axPos val="l"/>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Franklin Gothic Book" panose="020B0503020102020204" pitchFamily="34" charset="0"/>
                <a:ea typeface="+mn-ea"/>
                <a:cs typeface="+mn-cs"/>
              </a:defRPr>
            </a:pPr>
            <a:endParaRPr lang="en-US"/>
          </a:p>
        </c:txPr>
        <c:crossAx val="465697816"/>
        <c:crosses val="autoZero"/>
        <c:crossBetween val="between"/>
      </c:valAx>
      <c:spPr>
        <a:noFill/>
        <a:ln>
          <a:noFill/>
        </a:ln>
        <a:effectLst/>
      </c:spPr>
    </c:plotArea>
    <c:legend>
      <c:legendPos val="r"/>
      <c:layout>
        <c:manualLayout>
          <c:xMode val="edge"/>
          <c:yMode val="edge"/>
          <c:x val="0.64738006059712516"/>
          <c:y val="3.9342400930888068E-2"/>
          <c:w val="0.34630842909655951"/>
          <c:h val="0.96065759906911197"/>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b="1">
          <a:solidFill>
            <a:schemeClr val="tx1"/>
          </a:solidFill>
          <a:latin typeface="Franklin Gothic Book" panose="020B0503020102020204" pitchFamily="34" charset="0"/>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fr-CA" sz="1920" b="0" i="0" u="none" strike="noStrike" baseline="0" dirty="0">
                <a:effectLst/>
              </a:rPr>
              <a:t>Personnes au courant des commémorations (en %)</a:t>
            </a:r>
            <a:endParaRPr lang="en-CA" dirty="0"/>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
          <c:y val="0"/>
          <c:w val="0.98749435030195731"/>
          <c:h val="0.83763378870038008"/>
        </c:manualLayout>
      </c:layout>
      <c:barChart>
        <c:barDir val="col"/>
        <c:grouping val="stacked"/>
        <c:varyColors val="0"/>
        <c:ser>
          <c:idx val="0"/>
          <c:order val="0"/>
          <c:tx>
            <c:strRef>
              <c:f>Sheet1!$B$1</c:f>
              <c:strCache>
                <c:ptCount val="1"/>
                <c:pt idx="0">
                  <c:v>Bien au courant</c:v>
                </c:pt>
              </c:strCache>
            </c:strRef>
          </c:tx>
          <c:spPr>
            <a:solidFill>
              <a:srgbClr val="203864"/>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100e anniversaire de la Première Guerre mondiale</c:v>
                </c:pt>
                <c:pt idx="1">
                  <c:v>75e anniversaire de la Seconde Guerre mondiale</c:v>
                </c:pt>
              </c:strCache>
            </c:strRef>
          </c:cat>
          <c:val>
            <c:numRef>
              <c:f>Sheet1!$B$2:$B$3</c:f>
              <c:numCache>
                <c:formatCode>0%</c:formatCode>
                <c:ptCount val="2"/>
                <c:pt idx="0">
                  <c:v>0.51</c:v>
                </c:pt>
                <c:pt idx="1">
                  <c:v>0.28999999999999998</c:v>
                </c:pt>
              </c:numCache>
            </c:numRef>
          </c:val>
          <c:extLst>
            <c:ext xmlns:c16="http://schemas.microsoft.com/office/drawing/2014/chart" uri="{C3380CC4-5D6E-409C-BE32-E72D297353CC}">
              <c16:uniqueId val="{00000000-70D4-40A7-A11F-3D26F319024F}"/>
            </c:ext>
          </c:extLst>
        </c:ser>
        <c:ser>
          <c:idx val="1"/>
          <c:order val="1"/>
          <c:tx>
            <c:strRef>
              <c:f>Sheet1!$C$1</c:f>
              <c:strCache>
                <c:ptCount val="1"/>
                <c:pt idx="0">
                  <c:v>Vaguement au courant</c:v>
                </c:pt>
              </c:strCache>
            </c:strRef>
          </c:tx>
          <c:spPr>
            <a:solidFill>
              <a:srgbClr val="2F5597"/>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100e anniversaire de la Première Guerre mondiale</c:v>
                </c:pt>
                <c:pt idx="1">
                  <c:v>75e anniversaire de la Seconde Guerre mondiale</c:v>
                </c:pt>
              </c:strCache>
            </c:strRef>
          </c:cat>
          <c:val>
            <c:numRef>
              <c:f>Sheet1!$C$2:$C$3</c:f>
              <c:numCache>
                <c:formatCode>0%</c:formatCode>
                <c:ptCount val="2"/>
                <c:pt idx="0">
                  <c:v>0.13</c:v>
                </c:pt>
                <c:pt idx="1">
                  <c:v>0.17</c:v>
                </c:pt>
              </c:numCache>
            </c:numRef>
          </c:val>
          <c:extLst>
            <c:ext xmlns:c16="http://schemas.microsoft.com/office/drawing/2014/chart" uri="{C3380CC4-5D6E-409C-BE32-E72D297353CC}">
              <c16:uniqueId val="{00000001-70D4-40A7-A11F-3D26F319024F}"/>
            </c:ext>
          </c:extLst>
        </c:ser>
        <c:ser>
          <c:idx val="2"/>
          <c:order val="2"/>
          <c:tx>
            <c:strRef>
              <c:f>Sheet1!$D$1</c:f>
              <c:strCache>
                <c:ptCount val="1"/>
                <c:pt idx="0">
                  <c:v>Pas au courant</c:v>
                </c:pt>
              </c:strCache>
            </c:strRef>
          </c:tx>
          <c:spPr>
            <a:solidFill>
              <a:srgbClr val="C00000"/>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100e anniversaire de la Première Guerre mondiale</c:v>
                </c:pt>
                <c:pt idx="1">
                  <c:v>75e anniversaire de la Seconde Guerre mondiale</c:v>
                </c:pt>
              </c:strCache>
            </c:strRef>
          </c:cat>
          <c:val>
            <c:numRef>
              <c:f>Sheet1!$D$2:$D$3</c:f>
              <c:numCache>
                <c:formatCode>0%</c:formatCode>
                <c:ptCount val="2"/>
                <c:pt idx="0">
                  <c:v>0.35</c:v>
                </c:pt>
                <c:pt idx="1">
                  <c:v>0.54</c:v>
                </c:pt>
              </c:numCache>
            </c:numRef>
          </c:val>
          <c:extLst>
            <c:ext xmlns:c16="http://schemas.microsoft.com/office/drawing/2014/chart" uri="{C3380CC4-5D6E-409C-BE32-E72D297353CC}">
              <c16:uniqueId val="{00000002-70D4-40A7-A11F-3D26F319024F}"/>
            </c:ext>
          </c:extLst>
        </c:ser>
        <c:dLbls>
          <c:dLblPos val="ctr"/>
          <c:showLegendKey val="0"/>
          <c:showVal val="1"/>
          <c:showCatName val="0"/>
          <c:showSerName val="0"/>
          <c:showPercent val="0"/>
          <c:showBubbleSize val="0"/>
        </c:dLbls>
        <c:gapWidth val="150"/>
        <c:overlap val="100"/>
        <c:axId val="465709184"/>
        <c:axId val="465709576"/>
      </c:barChart>
      <c:catAx>
        <c:axId val="465709184"/>
        <c:scaling>
          <c:orientation val="minMax"/>
        </c:scaling>
        <c:delete val="1"/>
        <c:axPos val="b"/>
        <c:numFmt formatCode="General" sourceLinked="1"/>
        <c:majorTickMark val="out"/>
        <c:minorTickMark val="none"/>
        <c:tickLblPos val="nextTo"/>
        <c:crossAx val="465709576"/>
        <c:crosses val="autoZero"/>
        <c:auto val="1"/>
        <c:lblAlgn val="ctr"/>
        <c:lblOffset val="100"/>
        <c:noMultiLvlLbl val="0"/>
      </c:catAx>
      <c:valAx>
        <c:axId val="465709576"/>
        <c:scaling>
          <c:orientation val="minMax"/>
        </c:scaling>
        <c:delete val="1"/>
        <c:axPos val="l"/>
        <c:numFmt formatCode="0%" sourceLinked="1"/>
        <c:majorTickMark val="none"/>
        <c:minorTickMark val="none"/>
        <c:tickLblPos val="nextTo"/>
        <c:crossAx val="465709184"/>
        <c:crosses val="autoZero"/>
        <c:crossBetween val="between"/>
      </c:valAx>
      <c:spPr>
        <a:noFill/>
        <a:ln>
          <a:noFill/>
        </a:ln>
        <a:effectLst/>
      </c:spPr>
    </c:plotArea>
    <c:legend>
      <c:legendPos val="r"/>
      <c:layout>
        <c:manualLayout>
          <c:xMode val="edge"/>
          <c:yMode val="edge"/>
          <c:x val="0.35921860257663868"/>
          <c:y val="0.44461733304019224"/>
          <c:w val="0.26398508650775343"/>
          <c:h val="0.2979673478236014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fr-CA" sz="1920" b="0" i="0" u="none" strike="noStrike" baseline="0" dirty="0">
                <a:effectLst/>
              </a:rPr>
              <a:t>Importance de souligner les anniversaires des guerres mondiales</a:t>
            </a:r>
            <a:endParaRPr lang="en-CA" sz="1920" dirty="0"/>
          </a:p>
        </c:rich>
      </c:tx>
      <c:layout>
        <c:manualLayout>
          <c:xMode val="edge"/>
          <c:yMode val="edge"/>
          <c:x val="0.17345454741763255"/>
          <c:y val="1.6425039372057259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3711138098975913"/>
          <c:y val="0.14431919043216515"/>
          <c:w val="0.58005612886657165"/>
          <c:h val="0.78524916914058429"/>
        </c:manualLayout>
      </c:layout>
      <c:barChart>
        <c:barDir val="bar"/>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Pas important du tout</c:v>
                </c:pt>
                <c:pt idx="1">
                  <c:v>Pas très important</c:v>
                </c:pt>
                <c:pt idx="2">
                  <c:v>Ni important ni sans importance</c:v>
                </c:pt>
                <c:pt idx="3">
                  <c:v>Moyennement important</c:v>
                </c:pt>
                <c:pt idx="4">
                  <c:v>Très important</c:v>
                </c:pt>
              </c:strCache>
            </c:strRef>
          </c:cat>
          <c:val>
            <c:numRef>
              <c:f>Sheet1!$B$2:$B$6</c:f>
              <c:numCache>
                <c:formatCode>0%</c:formatCode>
                <c:ptCount val="5"/>
                <c:pt idx="0">
                  <c:v>0.02</c:v>
                </c:pt>
                <c:pt idx="1">
                  <c:v>0.01</c:v>
                </c:pt>
                <c:pt idx="2">
                  <c:v>0.08</c:v>
                </c:pt>
                <c:pt idx="3">
                  <c:v>0.2</c:v>
                </c:pt>
                <c:pt idx="4">
                  <c:v>0.69</c:v>
                </c:pt>
              </c:numCache>
            </c:numRef>
          </c:val>
          <c:extLst>
            <c:ext xmlns:c16="http://schemas.microsoft.com/office/drawing/2014/chart" uri="{C3380CC4-5D6E-409C-BE32-E72D297353CC}">
              <c16:uniqueId val="{00000000-BAA5-43A0-9DC7-AAEC613805BD}"/>
            </c:ext>
          </c:extLst>
        </c:ser>
        <c:dLbls>
          <c:showLegendKey val="0"/>
          <c:showVal val="0"/>
          <c:showCatName val="0"/>
          <c:showSerName val="0"/>
          <c:showPercent val="0"/>
          <c:showBubbleSize val="0"/>
        </c:dLbls>
        <c:gapWidth val="81"/>
        <c:axId val="465711536"/>
        <c:axId val="465711144"/>
      </c:barChart>
      <c:catAx>
        <c:axId val="465711536"/>
        <c:scaling>
          <c:orientation val="minMax"/>
        </c:scaling>
        <c:delete val="0"/>
        <c:axPos val="l"/>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711144"/>
        <c:crosses val="autoZero"/>
        <c:auto val="1"/>
        <c:lblAlgn val="ctr"/>
        <c:lblOffset val="100"/>
        <c:noMultiLvlLbl val="0"/>
      </c:catAx>
      <c:valAx>
        <c:axId val="465711144"/>
        <c:scaling>
          <c:orientation val="minMax"/>
        </c:scaling>
        <c:delete val="1"/>
        <c:axPos val="b"/>
        <c:numFmt formatCode="0%" sourceLinked="1"/>
        <c:majorTickMark val="none"/>
        <c:minorTickMark val="none"/>
        <c:tickLblPos val="nextTo"/>
        <c:crossAx val="465711536"/>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Franklin Gothic Book" panose="020B05030201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Autre</c:v>
                </c:pt>
                <c:pt idx="1">
                  <c:v>Pour mettre l’accent sur les liens personnels</c:v>
                </c:pt>
                <c:pt idx="2">
                  <c:v>Pour mettre l’accent sur l’histoire/la commémoration</c:v>
                </c:pt>
                <c:pt idx="3">
                  <c:v>Pour honorer les vétérans/les vétérans méritent le respect</c:v>
                </c:pt>
              </c:strCache>
            </c:strRef>
          </c:cat>
          <c:val>
            <c:numRef>
              <c:f>Sheet1!$B$2:$B$5</c:f>
              <c:numCache>
                <c:formatCode>0%</c:formatCode>
                <c:ptCount val="4"/>
                <c:pt idx="0">
                  <c:v>0.05</c:v>
                </c:pt>
                <c:pt idx="1">
                  <c:v>0.08</c:v>
                </c:pt>
                <c:pt idx="2">
                  <c:v>0.39</c:v>
                </c:pt>
                <c:pt idx="3">
                  <c:v>0.74</c:v>
                </c:pt>
              </c:numCache>
            </c:numRef>
          </c:val>
          <c:extLst>
            <c:ext xmlns:c16="http://schemas.microsoft.com/office/drawing/2014/chart" uri="{C3380CC4-5D6E-409C-BE32-E72D297353CC}">
              <c16:uniqueId val="{00000000-9705-43C8-BE5B-2C784B61E0DE}"/>
            </c:ext>
          </c:extLst>
        </c:ser>
        <c:dLbls>
          <c:dLblPos val="outEnd"/>
          <c:showLegendKey val="0"/>
          <c:showVal val="1"/>
          <c:showCatName val="0"/>
          <c:showSerName val="0"/>
          <c:showPercent val="0"/>
          <c:showBubbleSize val="0"/>
        </c:dLbls>
        <c:gapWidth val="200"/>
        <c:axId val="238308064"/>
        <c:axId val="238308456"/>
      </c:barChart>
      <c:catAx>
        <c:axId val="238308064"/>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08456"/>
        <c:crosses val="autoZero"/>
        <c:auto val="1"/>
        <c:lblAlgn val="ctr"/>
        <c:lblOffset val="100"/>
        <c:noMultiLvlLbl val="0"/>
      </c:catAx>
      <c:valAx>
        <c:axId val="238308456"/>
        <c:scaling>
          <c:orientation val="minMax"/>
        </c:scaling>
        <c:delete val="1"/>
        <c:axPos val="r"/>
        <c:numFmt formatCode="0%" sourceLinked="1"/>
        <c:majorTickMark val="none"/>
        <c:minorTickMark val="none"/>
        <c:tickLblPos val="nextTo"/>
        <c:crossAx val="238308064"/>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Personnes qui sont « vaguement » ou « bien » au courant (en %)</a:t>
            </a:r>
            <a:endParaRPr lang="en-CA" dirty="0">
              <a:solidFill>
                <a:schemeClr val="tx1"/>
              </a:solidFill>
            </a:endParaRPr>
          </a:p>
        </c:rich>
      </c:tx>
      <c:layout>
        <c:manualLayout>
          <c:xMode val="edge"/>
          <c:yMode val="edge"/>
          <c:x val="0.11105059676707525"/>
          <c:y val="1.3387014911764286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42053958021566024"/>
          <c:y val="9.1723363837104971E-2"/>
          <c:w val="0.57946041978433971"/>
          <c:h val="0.82190526736872949"/>
        </c:manualLayout>
      </c:layout>
      <c:barChart>
        <c:barDir val="bar"/>
        <c:grouping val="clustered"/>
        <c:varyColors val="0"/>
        <c:ser>
          <c:idx val="0"/>
          <c:order val="0"/>
          <c:tx>
            <c:strRef>
              <c:f>Sheet1!$B$1</c:f>
              <c:strCache>
                <c:ptCount val="1"/>
                <c:pt idx="0">
                  <c:v>2018</c:v>
                </c:pt>
              </c:strCache>
            </c:strRef>
          </c:tx>
          <c:spPr>
            <a:solidFill>
              <a:srgbClr val="FF2007"/>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0%</c:formatCode>
                <c:ptCount val="2"/>
                <c:pt idx="0">
                  <c:v>0.46</c:v>
                </c:pt>
                <c:pt idx="1">
                  <c:v>0.64</c:v>
                </c:pt>
              </c:numCache>
            </c:numRef>
          </c:val>
          <c:extLst>
            <c:ext xmlns:c16="http://schemas.microsoft.com/office/drawing/2014/chart" uri="{C3380CC4-5D6E-409C-BE32-E72D297353CC}">
              <c16:uniqueId val="{00000000-1CAD-483C-BC2D-AA371BC965D6}"/>
            </c:ext>
          </c:extLst>
        </c:ser>
        <c:ser>
          <c:idx val="1"/>
          <c:order val="1"/>
          <c:tx>
            <c:strRef>
              <c:f>Sheet1!$C$1</c:f>
              <c:strCache>
                <c:ptCount val="1"/>
                <c:pt idx="0">
                  <c:v>2017</c:v>
                </c:pt>
              </c:strCache>
            </c:strRef>
          </c:tx>
          <c:spPr>
            <a:solidFill>
              <a:srgbClr val="203864"/>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Sheet1!$C$2:$C$3</c:f>
              <c:numCache>
                <c:formatCode>0%</c:formatCode>
                <c:ptCount val="2"/>
                <c:pt idx="0">
                  <c:v>0.44</c:v>
                </c:pt>
                <c:pt idx="1">
                  <c:v>0.49</c:v>
                </c:pt>
              </c:numCache>
            </c:numRef>
          </c:val>
          <c:extLst>
            <c:ext xmlns:c16="http://schemas.microsoft.com/office/drawing/2014/chart" uri="{C3380CC4-5D6E-409C-BE32-E72D297353CC}">
              <c16:uniqueId val="{00000001-1CAD-483C-BC2D-AA371BC965D6}"/>
            </c:ext>
          </c:extLst>
        </c:ser>
        <c:ser>
          <c:idx val="2"/>
          <c:order val="2"/>
          <c:tx>
            <c:strRef>
              <c:f>Sheet1!$D$1</c:f>
              <c:strCache>
                <c:ptCount val="1"/>
                <c:pt idx="0">
                  <c:v>2016</c:v>
                </c:pt>
              </c:strCache>
            </c:strRef>
          </c:tx>
          <c:spPr>
            <a:solidFill>
              <a:srgbClr val="2F5597"/>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Sheet1!$D$2:$D$3</c:f>
              <c:numCache>
                <c:formatCode>0%</c:formatCode>
                <c:ptCount val="2"/>
                <c:pt idx="0">
                  <c:v>0.41</c:v>
                </c:pt>
                <c:pt idx="1">
                  <c:v>0.44</c:v>
                </c:pt>
              </c:numCache>
            </c:numRef>
          </c:val>
          <c:extLst>
            <c:ext xmlns:c16="http://schemas.microsoft.com/office/drawing/2014/chart" uri="{C3380CC4-5D6E-409C-BE32-E72D297353CC}">
              <c16:uniqueId val="{00000002-1CAD-483C-BC2D-AA371BC965D6}"/>
            </c:ext>
          </c:extLst>
        </c:ser>
        <c:ser>
          <c:idx val="3"/>
          <c:order val="3"/>
          <c:tx>
            <c:strRef>
              <c:f>Sheet1!$E$1</c:f>
              <c:strCache>
                <c:ptCount val="1"/>
                <c:pt idx="0">
                  <c:v>2014</c:v>
                </c:pt>
              </c:strCache>
            </c:strRef>
          </c:tx>
          <c:spPr>
            <a:solidFill>
              <a:schemeClr val="accent1"/>
            </a:solidFill>
            <a:ln>
              <a:noFill/>
            </a:ln>
            <a:effectLst/>
          </c:spPr>
          <c:invertIfNegative val="0"/>
          <c:dLbls>
            <c:numFmt formatCode="0\ %"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Sheet1!$E$2:$E$3</c:f>
              <c:numCache>
                <c:formatCode>0%</c:formatCode>
                <c:ptCount val="2"/>
                <c:pt idx="0">
                  <c:v>0.45</c:v>
                </c:pt>
                <c:pt idx="1">
                  <c:v>0.51</c:v>
                </c:pt>
              </c:numCache>
            </c:numRef>
          </c:val>
          <c:extLst>
            <c:ext xmlns:c16="http://schemas.microsoft.com/office/drawing/2014/chart" uri="{C3380CC4-5D6E-409C-BE32-E72D297353CC}">
              <c16:uniqueId val="{00000005-1CAD-483C-BC2D-AA371BC965D6}"/>
            </c:ext>
          </c:extLst>
        </c:ser>
        <c:dLbls>
          <c:dLblPos val="outEnd"/>
          <c:showLegendKey val="0"/>
          <c:showVal val="1"/>
          <c:showCatName val="0"/>
          <c:showSerName val="0"/>
          <c:showPercent val="0"/>
          <c:showBubbleSize val="0"/>
        </c:dLbls>
        <c:gapWidth val="182"/>
        <c:axId val="465711928"/>
        <c:axId val="465708792"/>
      </c:barChart>
      <c:catAx>
        <c:axId val="4657119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Franklin Gothic Book" panose="020B0503020102020204" pitchFamily="34" charset="0"/>
                <a:ea typeface="+mn-ea"/>
                <a:cs typeface="+mn-cs"/>
              </a:defRPr>
            </a:pPr>
            <a:endParaRPr lang="en-US"/>
          </a:p>
        </c:txPr>
        <c:crossAx val="465708792"/>
        <c:crosses val="autoZero"/>
        <c:auto val="1"/>
        <c:lblAlgn val="ctr"/>
        <c:lblOffset val="100"/>
        <c:noMultiLvlLbl val="0"/>
      </c:catAx>
      <c:valAx>
        <c:axId val="465708792"/>
        <c:scaling>
          <c:orientation val="minMax"/>
        </c:scaling>
        <c:delete val="0"/>
        <c:axPos val="t"/>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Franklin Gothic Book" panose="020B0503020102020204" pitchFamily="34" charset="0"/>
                <a:ea typeface="+mn-ea"/>
                <a:cs typeface="+mn-cs"/>
              </a:defRPr>
            </a:pPr>
            <a:endParaRPr lang="en-US"/>
          </a:p>
        </c:txPr>
        <c:crossAx val="465711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bg1"/>
          </a:solidFill>
          <a:latin typeface="Franklin Gothic Book" panose="020B0503020102020204" pitchFamily="34" charset="0"/>
        </a:defRPr>
      </a:pPr>
      <a:endParaRPr lang="en-US"/>
    </a:p>
  </c:txPr>
  <c:externalData r:id="rId3">
    <c:autoUpdate val="0"/>
  </c:externalData>
  <c:userShapes r:id="rId4"/>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00" b="0" i="0" u="none" strike="noStrike" kern="1200" spc="0" baseline="0">
                <a:solidFill>
                  <a:schemeClr val="tx1"/>
                </a:solidFill>
                <a:latin typeface="Franklin Gothic Book" panose="020B0503020102020204" pitchFamily="34" charset="0"/>
                <a:ea typeface="+mn-ea"/>
                <a:cs typeface="+mn-cs"/>
              </a:defRPr>
            </a:pPr>
            <a:r>
              <a:rPr lang="fr-CA" sz="1900" b="0" i="0" u="none" strike="noStrike" baseline="0" dirty="0">
                <a:effectLst/>
              </a:rPr>
              <a:t>Personnes qui affirment qu’il est important de souligner les anniversaires des guerres mondiales (en %)</a:t>
            </a:r>
            <a:endParaRPr lang="en-CA" sz="1900" dirty="0"/>
          </a:p>
        </c:rich>
      </c:tx>
      <c:layout>
        <c:manualLayout>
          <c:xMode val="edge"/>
          <c:yMode val="edge"/>
          <c:x val="0.19176224392354879"/>
          <c:y val="7.5790618544414072E-3"/>
        </c:manualLayout>
      </c:layout>
      <c:overlay val="0"/>
      <c:spPr>
        <a:noFill/>
        <a:ln>
          <a:noFill/>
        </a:ln>
        <a:effectLst/>
      </c:spPr>
      <c:txPr>
        <a:bodyPr rot="0" spcFirstLastPara="1" vertOverflow="ellipsis" vert="horz" wrap="square" anchor="ctr" anchorCtr="1"/>
        <a:lstStyle/>
        <a:p>
          <a:pPr>
            <a:defRPr sz="190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8168249970983502"/>
          <c:y val="0.14914713582760777"/>
          <c:w val="0.81831750029016503"/>
          <c:h val="0.83930198491400576"/>
        </c:manualLayout>
      </c:layout>
      <c:barChart>
        <c:barDir val="bar"/>
        <c:grouping val="clustered"/>
        <c:varyColors val="0"/>
        <c:ser>
          <c:idx val="0"/>
          <c:order val="0"/>
          <c:tx>
            <c:strRef>
              <c:f>Sheet1!$A$2</c:f>
              <c:strCache>
                <c:ptCount val="1"/>
                <c:pt idx="0">
                  <c:v>% important</c:v>
                </c:pt>
              </c:strCache>
            </c:strRef>
          </c:tx>
          <c:spPr>
            <a:solidFill>
              <a:schemeClr val="tx1">
                <a:lumMod val="50000"/>
                <a:lumOff val="50000"/>
              </a:schemeClr>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1-157B-4FA7-B2D5-4FB05E15F76B}"/>
              </c:ext>
            </c:extLst>
          </c:dPt>
          <c:dPt>
            <c:idx val="1"/>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3-157B-4FA7-B2D5-4FB05E15F76B}"/>
              </c:ext>
            </c:extLst>
          </c:dPt>
          <c:dPt>
            <c:idx val="2"/>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5-157B-4FA7-B2D5-4FB05E15F76B}"/>
              </c:ext>
            </c:extLst>
          </c:dPt>
          <c:dLbls>
            <c:numFmt formatCode="0\ %"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(Sheet1!$B$1,Sheet1!$C$1:$E$1)</c:f>
              <c:numCache>
                <c:formatCode>General</c:formatCode>
                <c:ptCount val="4"/>
                <c:pt idx="0">
                  <c:v>2018</c:v>
                </c:pt>
                <c:pt idx="1">
                  <c:v>2017</c:v>
                </c:pt>
                <c:pt idx="2">
                  <c:v>2016</c:v>
                </c:pt>
                <c:pt idx="3">
                  <c:v>2014</c:v>
                </c:pt>
              </c:numCache>
            </c:numRef>
          </c:cat>
          <c:val>
            <c:numRef>
              <c:f>(Sheet1!$B$2,Sheet1!$C$2:$E$2)</c:f>
              <c:numCache>
                <c:formatCode>0%</c:formatCode>
                <c:ptCount val="4"/>
                <c:pt idx="0">
                  <c:v>0.89</c:v>
                </c:pt>
                <c:pt idx="1">
                  <c:v>0.88</c:v>
                </c:pt>
                <c:pt idx="2">
                  <c:v>0.87</c:v>
                </c:pt>
                <c:pt idx="3">
                  <c:v>0.83</c:v>
                </c:pt>
              </c:numCache>
            </c:numRef>
          </c:val>
          <c:extLst>
            <c:ext xmlns:c16="http://schemas.microsoft.com/office/drawing/2014/chart" uri="{C3380CC4-5D6E-409C-BE32-E72D297353CC}">
              <c16:uniqueId val="{00000006-157B-4FA7-B2D5-4FB05E15F76B}"/>
            </c:ext>
          </c:extLst>
        </c:ser>
        <c:dLbls>
          <c:showLegendKey val="0"/>
          <c:showVal val="0"/>
          <c:showCatName val="0"/>
          <c:showSerName val="0"/>
          <c:showPercent val="0"/>
          <c:showBubbleSize val="0"/>
        </c:dLbls>
        <c:gapWidth val="129"/>
        <c:axId val="465714672"/>
        <c:axId val="465715064"/>
      </c:barChart>
      <c:catAx>
        <c:axId val="465714672"/>
        <c:scaling>
          <c:orientation val="maxMin"/>
        </c:scaling>
        <c:delete val="0"/>
        <c:axPos val="l"/>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65715064"/>
        <c:crosses val="autoZero"/>
        <c:auto val="1"/>
        <c:lblAlgn val="ctr"/>
        <c:lblOffset val="100"/>
        <c:noMultiLvlLbl val="0"/>
      </c:catAx>
      <c:valAx>
        <c:axId val="465715064"/>
        <c:scaling>
          <c:orientation val="minMax"/>
          <c:min val="0"/>
        </c:scaling>
        <c:delete val="1"/>
        <c:axPos val="t"/>
        <c:numFmt formatCode="0%" sourceLinked="1"/>
        <c:majorTickMark val="out"/>
        <c:minorTickMark val="none"/>
        <c:tickLblPos val="nextTo"/>
        <c:crossAx val="46571467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Franklin Gothic Book" panose="020B05030201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21595901219132E-3"/>
          <c:y val="0"/>
          <c:w val="0.9460810216492016"/>
          <c:h val="0.7847054495551784"/>
        </c:manualLayout>
      </c:layout>
      <c:lineChart>
        <c:grouping val="standard"/>
        <c:varyColors val="0"/>
        <c:ser>
          <c:idx val="3"/>
          <c:order val="0"/>
          <c:tx>
            <c:strRef>
              <c:f>Sheet1!$A$2</c:f>
              <c:strCache>
                <c:ptCount val="1"/>
                <c:pt idx="0">
                  <c:v>Pour mettre l’accent sur les liens personnels</c:v>
                </c:pt>
              </c:strCache>
            </c:strRef>
          </c:tx>
          <c:spPr>
            <a:ln w="44450" cap="rnd">
              <a:solidFill>
                <a:schemeClr val="accent2">
                  <a:lumMod val="75000"/>
                </a:schemeClr>
              </a:solidFill>
              <a:round/>
            </a:ln>
            <a:effectLst/>
          </c:spPr>
          <c:marker>
            <c:symbol val="circle"/>
            <c:size val="8"/>
            <c:spPr>
              <a:solidFill>
                <a:schemeClr val="accent2">
                  <a:lumMod val="75000"/>
                </a:schemeClr>
              </a:solidFill>
              <a:ln w="9525">
                <a:solidFill>
                  <a:schemeClr val="accent2">
                    <a:lumMod val="75000"/>
                  </a:schemeClr>
                </a:solidFill>
              </a:ln>
              <a:effectLst/>
            </c:spPr>
          </c:marker>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2011</c:v>
                </c:pt>
                <c:pt idx="1">
                  <c:v>2012</c:v>
                </c:pt>
                <c:pt idx="2">
                  <c:v>2014</c:v>
                </c:pt>
                <c:pt idx="3">
                  <c:v>2016</c:v>
                </c:pt>
                <c:pt idx="4">
                  <c:v>2017</c:v>
                </c:pt>
                <c:pt idx="5">
                  <c:v>2018</c:v>
                </c:pt>
              </c:strCache>
            </c:strRef>
          </c:cat>
          <c:val>
            <c:numRef>
              <c:f>Sheet1!$B$2:$G$2</c:f>
              <c:numCache>
                <c:formatCode>0%</c:formatCode>
                <c:ptCount val="6"/>
                <c:pt idx="0">
                  <c:v>0.11</c:v>
                </c:pt>
                <c:pt idx="1">
                  <c:v>0.1</c:v>
                </c:pt>
                <c:pt idx="2">
                  <c:v>7.0000000000000007E-2</c:v>
                </c:pt>
                <c:pt idx="3">
                  <c:v>0.11</c:v>
                </c:pt>
                <c:pt idx="4">
                  <c:v>0.09</c:v>
                </c:pt>
                <c:pt idx="5">
                  <c:v>0.08</c:v>
                </c:pt>
              </c:numCache>
            </c:numRef>
          </c:val>
          <c:smooth val="0"/>
          <c:extLst>
            <c:ext xmlns:c16="http://schemas.microsoft.com/office/drawing/2014/chart" uri="{C3380CC4-5D6E-409C-BE32-E72D297353CC}">
              <c16:uniqueId val="{00000003-6BD9-4F18-803C-6E9DDA604301}"/>
            </c:ext>
          </c:extLst>
        </c:ser>
        <c:ser>
          <c:idx val="2"/>
          <c:order val="1"/>
          <c:tx>
            <c:strRef>
              <c:f>Sheet1!$A$3</c:f>
              <c:strCache>
                <c:ptCount val="1"/>
                <c:pt idx="0">
                  <c:v>Pour mettre l’accent sur l’histoire/la commémoration</c:v>
                </c:pt>
              </c:strCache>
            </c:strRef>
          </c:tx>
          <c:spPr>
            <a:ln w="44450" cap="rnd">
              <a:solidFill>
                <a:srgbClr val="15531C"/>
              </a:solidFill>
              <a:round/>
            </a:ln>
            <a:effectLst/>
          </c:spPr>
          <c:marker>
            <c:symbol val="circle"/>
            <c:size val="8"/>
            <c:spPr>
              <a:solidFill>
                <a:srgbClr val="15531C"/>
              </a:solidFill>
              <a:ln w="9525">
                <a:solidFill>
                  <a:srgbClr val="15531C"/>
                </a:solidFill>
              </a:ln>
              <a:effectLst/>
            </c:spPr>
          </c:marker>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2011</c:v>
                </c:pt>
                <c:pt idx="1">
                  <c:v>2012</c:v>
                </c:pt>
                <c:pt idx="2">
                  <c:v>2014</c:v>
                </c:pt>
                <c:pt idx="3">
                  <c:v>2016</c:v>
                </c:pt>
                <c:pt idx="4">
                  <c:v>2017</c:v>
                </c:pt>
                <c:pt idx="5">
                  <c:v>2018</c:v>
                </c:pt>
              </c:strCache>
            </c:strRef>
          </c:cat>
          <c:val>
            <c:numRef>
              <c:f>Sheet1!$B$3:$G$3</c:f>
              <c:numCache>
                <c:formatCode>0%</c:formatCode>
                <c:ptCount val="6"/>
                <c:pt idx="0">
                  <c:v>0.47</c:v>
                </c:pt>
                <c:pt idx="1">
                  <c:v>0.4</c:v>
                </c:pt>
                <c:pt idx="2">
                  <c:v>0.41</c:v>
                </c:pt>
                <c:pt idx="3">
                  <c:v>0.5</c:v>
                </c:pt>
                <c:pt idx="4">
                  <c:v>0.52</c:v>
                </c:pt>
                <c:pt idx="5">
                  <c:v>0.39</c:v>
                </c:pt>
              </c:numCache>
            </c:numRef>
          </c:val>
          <c:smooth val="0"/>
          <c:extLst>
            <c:ext xmlns:c16="http://schemas.microsoft.com/office/drawing/2014/chart" uri="{C3380CC4-5D6E-409C-BE32-E72D297353CC}">
              <c16:uniqueId val="{00000002-6BD9-4F18-803C-6E9DDA604301}"/>
            </c:ext>
          </c:extLst>
        </c:ser>
        <c:ser>
          <c:idx val="1"/>
          <c:order val="2"/>
          <c:tx>
            <c:strRef>
              <c:f>Sheet1!$A$4</c:f>
              <c:strCache>
                <c:ptCount val="1"/>
                <c:pt idx="0">
                  <c:v>Pour honorer les vétérans/les vétérans méritent le respect</c:v>
                </c:pt>
              </c:strCache>
            </c:strRef>
          </c:tx>
          <c:spPr>
            <a:ln w="44450" cap="rnd">
              <a:solidFill>
                <a:schemeClr val="accent1">
                  <a:lumMod val="50000"/>
                </a:schemeClr>
              </a:solidFill>
              <a:round/>
            </a:ln>
            <a:effectLst/>
          </c:spPr>
          <c:marker>
            <c:symbol val="circle"/>
            <c:size val="8"/>
            <c:spPr>
              <a:solidFill>
                <a:srgbClr val="203864"/>
              </a:solidFill>
              <a:ln w="9525">
                <a:solidFill>
                  <a:srgbClr val="203864"/>
                </a:solidFill>
              </a:ln>
              <a:effectLst/>
            </c:spPr>
          </c:marker>
          <c:dLbls>
            <c:numFmt formatCode="0\ %"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2011</c:v>
                </c:pt>
                <c:pt idx="1">
                  <c:v>2012</c:v>
                </c:pt>
                <c:pt idx="2">
                  <c:v>2014</c:v>
                </c:pt>
                <c:pt idx="3">
                  <c:v>2016</c:v>
                </c:pt>
                <c:pt idx="4">
                  <c:v>2017</c:v>
                </c:pt>
                <c:pt idx="5">
                  <c:v>2018</c:v>
                </c:pt>
              </c:strCache>
            </c:strRef>
          </c:cat>
          <c:val>
            <c:numRef>
              <c:f>Sheet1!$B$4:$G$4</c:f>
              <c:numCache>
                <c:formatCode>0%</c:formatCode>
                <c:ptCount val="6"/>
                <c:pt idx="0">
                  <c:v>0.65</c:v>
                </c:pt>
                <c:pt idx="1">
                  <c:v>0.69</c:v>
                </c:pt>
                <c:pt idx="2">
                  <c:v>0.69</c:v>
                </c:pt>
                <c:pt idx="3">
                  <c:v>0.69</c:v>
                </c:pt>
                <c:pt idx="4">
                  <c:v>0.65</c:v>
                </c:pt>
                <c:pt idx="5">
                  <c:v>0.74</c:v>
                </c:pt>
              </c:numCache>
            </c:numRef>
          </c:val>
          <c:smooth val="0"/>
          <c:extLst>
            <c:ext xmlns:c16="http://schemas.microsoft.com/office/drawing/2014/chart" uri="{C3380CC4-5D6E-409C-BE32-E72D297353CC}">
              <c16:uniqueId val="{00000001-6BD9-4F18-803C-6E9DDA604301}"/>
            </c:ext>
          </c:extLst>
        </c:ser>
        <c:dLbls>
          <c:showLegendKey val="0"/>
          <c:showVal val="1"/>
          <c:showCatName val="0"/>
          <c:showSerName val="0"/>
          <c:showPercent val="0"/>
          <c:showBubbleSize val="0"/>
        </c:dLbls>
        <c:marker val="1"/>
        <c:smooth val="0"/>
        <c:axId val="238309240"/>
        <c:axId val="238309632"/>
      </c:lineChart>
      <c:catAx>
        <c:axId val="23830924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09632"/>
        <c:crosses val="autoZero"/>
        <c:auto val="1"/>
        <c:lblAlgn val="ctr"/>
        <c:lblOffset val="100"/>
        <c:noMultiLvlLbl val="0"/>
      </c:catAx>
      <c:valAx>
        <c:axId val="238309632"/>
        <c:scaling>
          <c:orientation val="minMax"/>
        </c:scaling>
        <c:delete val="1"/>
        <c:axPos val="l"/>
        <c:numFmt formatCode="0%" sourceLinked="1"/>
        <c:majorTickMark val="none"/>
        <c:minorTickMark val="none"/>
        <c:tickLblPos val="nextTo"/>
        <c:crossAx val="238309240"/>
        <c:crosses val="autoZero"/>
        <c:crossBetween val="between"/>
      </c:valAx>
      <c:spPr>
        <a:noFill/>
        <a:ln cmpd="sng">
          <a:noFill/>
        </a:ln>
        <a:effectLst/>
      </c:spPr>
    </c:plotArea>
    <c:legend>
      <c:legendPos val="b"/>
      <c:legendEntry>
        <c:idx val="0"/>
        <c:txPr>
          <a:bodyPr rot="0" spcFirstLastPara="1" vertOverflow="ellipsis" vert="horz" wrap="square" anchor="ctr" anchorCtr="1"/>
          <a:lstStyle/>
          <a:p>
            <a:pPr>
              <a:defRPr sz="12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Entry>
      <c:layout>
        <c:manualLayout>
          <c:xMode val="edge"/>
          <c:yMode val="edge"/>
          <c:x val="1.6734151640306467E-2"/>
          <c:y val="0.90510243961654802"/>
          <c:w val="0.97598069527434339"/>
          <c:h val="4.7895026687816568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499941694086899"/>
          <c:y val="0"/>
          <c:w val="0.83604535891542364"/>
          <c:h val="1"/>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3"/>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1-FEC3-4D64-9579-A69E7118F45F}"/>
              </c:ext>
            </c:extLst>
          </c:dPt>
          <c:dPt>
            <c:idx val="4"/>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3-FEC3-4D64-9579-A69E7118F45F}"/>
              </c:ext>
            </c:extLst>
          </c:dPt>
          <c:dPt>
            <c:idx val="5"/>
            <c:invertIfNegative val="0"/>
            <c:bubble3D val="0"/>
            <c:spPr>
              <a:solidFill>
                <a:srgbClr val="CE2029"/>
              </a:solidFill>
              <a:ln>
                <a:noFill/>
              </a:ln>
              <a:effectLst/>
            </c:spPr>
            <c:extLst>
              <c:ext xmlns:c16="http://schemas.microsoft.com/office/drawing/2014/chart" uri="{C3380CC4-5D6E-409C-BE32-E72D297353CC}">
                <c16:uniqueId val="{00000004-DA95-4105-A68E-8D4A2BDE11B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Sheet1!$A$7:$A$12</c:f>
              <c:numCache>
                <c:formatCode>General</c:formatCode>
                <c:ptCount val="6"/>
                <c:pt idx="0">
                  <c:v>2011</c:v>
                </c:pt>
                <c:pt idx="1">
                  <c:v>2012</c:v>
                </c:pt>
                <c:pt idx="2">
                  <c:v>2014</c:v>
                </c:pt>
                <c:pt idx="3">
                  <c:v>2016</c:v>
                </c:pt>
                <c:pt idx="4">
                  <c:v>2017</c:v>
                </c:pt>
                <c:pt idx="5">
                  <c:v>2018</c:v>
                </c:pt>
              </c:numCache>
            </c:numRef>
          </c:cat>
          <c:val>
            <c:numRef>
              <c:f>Sheet1!$B$7:$B$12</c:f>
              <c:numCache>
                <c:formatCode>0%</c:formatCode>
                <c:ptCount val="6"/>
                <c:pt idx="0">
                  <c:v>0.73</c:v>
                </c:pt>
                <c:pt idx="1">
                  <c:v>0.76</c:v>
                </c:pt>
                <c:pt idx="2">
                  <c:v>0.81</c:v>
                </c:pt>
                <c:pt idx="3">
                  <c:v>0.88</c:v>
                </c:pt>
                <c:pt idx="4">
                  <c:v>0.91</c:v>
                </c:pt>
                <c:pt idx="5">
                  <c:v>0.92</c:v>
                </c:pt>
              </c:numCache>
            </c:numRef>
          </c:val>
          <c:extLst>
            <c:ext xmlns:c16="http://schemas.microsoft.com/office/drawing/2014/chart" uri="{C3380CC4-5D6E-409C-BE32-E72D297353CC}">
              <c16:uniqueId val="{00000000-DB7E-4817-9A9E-FF2DAEBE3BCE}"/>
            </c:ext>
          </c:extLst>
        </c:ser>
        <c:dLbls>
          <c:dLblPos val="outEnd"/>
          <c:showLegendKey val="0"/>
          <c:showVal val="1"/>
          <c:showCatName val="0"/>
          <c:showSerName val="0"/>
          <c:showPercent val="0"/>
          <c:showBubbleSize val="0"/>
        </c:dLbls>
        <c:gapWidth val="99"/>
        <c:axId val="238310416"/>
        <c:axId val="238310808"/>
      </c:barChart>
      <c:catAx>
        <c:axId val="2383104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0808"/>
        <c:crosses val="autoZero"/>
        <c:auto val="1"/>
        <c:lblAlgn val="ctr"/>
        <c:lblOffset val="100"/>
        <c:noMultiLvlLbl val="0"/>
      </c:catAx>
      <c:valAx>
        <c:axId val="238310808"/>
        <c:scaling>
          <c:orientation val="minMax"/>
        </c:scaling>
        <c:delete val="1"/>
        <c:axPos val="b"/>
        <c:numFmt formatCode="0%" sourceLinked="1"/>
        <c:majorTickMark val="none"/>
        <c:minorTickMark val="none"/>
        <c:tickLblPos val="nextTo"/>
        <c:crossAx val="238310416"/>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Pour honorer les vétérans/les vétérans méritent le respect</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7.3469289173643218E-2"/>
          <c:w val="0.83604535891542364"/>
          <c:h val="0.92653071082635674"/>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0.39</c:v>
                </c:pt>
                <c:pt idx="1">
                  <c:v>0.41</c:v>
                </c:pt>
                <c:pt idx="2">
                  <c:v>0.48</c:v>
                </c:pt>
                <c:pt idx="3">
                  <c:v>0.46</c:v>
                </c:pt>
                <c:pt idx="4">
                  <c:v>0.48</c:v>
                </c:pt>
                <c:pt idx="5">
                  <c:v>0.48</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11592"/>
        <c:axId val="238311984"/>
      </c:barChart>
      <c:catAx>
        <c:axId val="2383115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1984"/>
        <c:crosses val="autoZero"/>
        <c:auto val="1"/>
        <c:lblAlgn val="ctr"/>
        <c:lblOffset val="100"/>
        <c:noMultiLvlLbl val="0"/>
      </c:catAx>
      <c:valAx>
        <c:axId val="238311984"/>
        <c:scaling>
          <c:orientation val="minMax"/>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115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Pour mettre l’accent sur les liens personnels</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6.2795216771163079E-2"/>
          <c:w val="0.83604535891542364"/>
          <c:h val="0.93720478322883694"/>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0.4</c:v>
                </c:pt>
                <c:pt idx="1">
                  <c:v>0.34</c:v>
                </c:pt>
                <c:pt idx="2">
                  <c:v>0.33</c:v>
                </c:pt>
                <c:pt idx="3">
                  <c:v>0.32</c:v>
                </c:pt>
                <c:pt idx="4">
                  <c:v>0.4</c:v>
                </c:pt>
                <c:pt idx="5">
                  <c:v>0.33</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12768"/>
        <c:axId val="238313160"/>
      </c:barChart>
      <c:catAx>
        <c:axId val="2383127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3160"/>
        <c:crosses val="autoZero"/>
        <c:auto val="1"/>
        <c:lblAlgn val="ctr"/>
        <c:lblOffset val="100"/>
        <c:noMultiLvlLbl val="0"/>
      </c:catAx>
      <c:valAx>
        <c:axId val="238313160"/>
        <c:scaling>
          <c:orientation val="minMax"/>
          <c:max val="0.60000000000000009"/>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12768"/>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Pour mettre l’accent sur l’histoire/la commémoration</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9014035233217665E-2"/>
          <c:w val="0.83604535891542364"/>
          <c:h val="0.95098596476678221"/>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0.17</c:v>
                </c:pt>
                <c:pt idx="1">
                  <c:v>0.17</c:v>
                </c:pt>
                <c:pt idx="2">
                  <c:v>0.15</c:v>
                </c:pt>
                <c:pt idx="3">
                  <c:v>0.18</c:v>
                </c:pt>
                <c:pt idx="4">
                  <c:v>0.16</c:v>
                </c:pt>
                <c:pt idx="5">
                  <c:v>0.16</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02968"/>
        <c:axId val="238306104"/>
      </c:barChart>
      <c:catAx>
        <c:axId val="2383029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06104"/>
        <c:crosses val="autoZero"/>
        <c:auto val="1"/>
        <c:lblAlgn val="ctr"/>
        <c:lblOffset val="100"/>
        <c:noMultiLvlLbl val="0"/>
      </c:catAx>
      <c:valAx>
        <c:axId val="238306104"/>
        <c:scaling>
          <c:orientation val="minMax"/>
          <c:max val="0.5"/>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02968"/>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fr-CA" sz="1862" b="0" i="0" u="none" strike="noStrike" baseline="0" dirty="0">
                <a:effectLst/>
              </a:rPr>
              <a:t>J’y crois/c’est important</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5.6083044563863461E-2"/>
          <c:w val="0.83604535891542364"/>
          <c:h val="0.94391695543613652"/>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numFmt formatCode="0\ %" sourceLinked="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0.12</c:v>
                </c:pt>
                <c:pt idx="1">
                  <c:v>0.12</c:v>
                </c:pt>
                <c:pt idx="2">
                  <c:v>0.13</c:v>
                </c:pt>
                <c:pt idx="3">
                  <c:v>0.11</c:v>
                </c:pt>
                <c:pt idx="4">
                  <c:v>0.1</c:v>
                </c:pt>
                <c:pt idx="5">
                  <c:v>0.13</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238313944"/>
        <c:axId val="238314728"/>
      </c:barChart>
      <c:catAx>
        <c:axId val="2383139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38314728"/>
        <c:crosses val="autoZero"/>
        <c:auto val="1"/>
        <c:lblAlgn val="ctr"/>
        <c:lblOffset val="100"/>
        <c:noMultiLvlLbl val="0"/>
      </c:catAx>
      <c:valAx>
        <c:axId val="238314728"/>
        <c:scaling>
          <c:orientation val="minMax"/>
          <c:max val="0.5"/>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23831394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0.5449</cdr:x>
      <cdr:y>0.78581</cdr:y>
    </cdr:from>
    <cdr:to>
      <cdr:x>0.95256</cdr:x>
      <cdr:y>1</cdr:y>
    </cdr:to>
    <cdr:sp macro="" textlink="">
      <cdr:nvSpPr>
        <cdr:cNvPr id="3" name="Rectangle 2"/>
        <cdr:cNvSpPr/>
      </cdr:nvSpPr>
      <cdr:spPr>
        <a:xfrm xmlns:a="http://schemas.openxmlformats.org/drawingml/2006/main">
          <a:off x="6643421" y="4290823"/>
          <a:ext cx="4970191" cy="1169551"/>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lgn="ctr"/>
          <a:r>
            <a:rPr lang="fr-CA" sz="1400" dirty="0">
              <a:latin typeface="Franklin Gothic Book" panose="020B0503020102020204" pitchFamily="34" charset="0"/>
              <a:cs typeface="Arial" panose="020B0604020202020204" pitchFamily="34" charset="0"/>
            </a:rPr>
            <a:t>Je suis satisfait(e) de la façon dont Anciens Combattants Canada reconnaît et honore les vétérans canadiens et ceux qui sont décédés dans l’exercice de leurs fonctions par la présentation et l’entretien de monuments, de cimetières et de stèles funéraires.</a:t>
          </a:r>
          <a:endParaRPr lang="en-CA" sz="1400" dirty="0">
            <a:latin typeface="Franklin Gothic Book" panose="020B0503020102020204" pitchFamily="34" charset="0"/>
            <a:cs typeface="Arial" panose="020B0604020202020204" pitchFamily="34" charset="0"/>
          </a:endParaRPr>
        </a:p>
      </cdr:txBody>
    </cdr:sp>
  </cdr:relSizeAnchor>
  <cdr:relSizeAnchor xmlns:cdr="http://schemas.openxmlformats.org/drawingml/2006/chartDrawing">
    <cdr:from>
      <cdr:x>0.05775</cdr:x>
      <cdr:y>0.78581</cdr:y>
    </cdr:from>
    <cdr:to>
      <cdr:x>0.4619</cdr:x>
      <cdr:y>1</cdr:y>
    </cdr:to>
    <cdr:sp macro="" textlink="">
      <cdr:nvSpPr>
        <cdr:cNvPr id="2" name="Rectangle 1"/>
        <cdr:cNvSpPr/>
      </cdr:nvSpPr>
      <cdr:spPr>
        <a:xfrm xmlns:a="http://schemas.openxmlformats.org/drawingml/2006/main">
          <a:off x="704088" y="4290823"/>
          <a:ext cx="4927397" cy="1169551"/>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fr-CA" sz="1400" dirty="0">
              <a:latin typeface="Franklin Gothic Book" panose="020B0503020102020204" pitchFamily="34" charset="0"/>
              <a:cs typeface="Arial" panose="020B0604020202020204" pitchFamily="34" charset="0"/>
            </a:rPr>
            <a:t>Il est important qu’Anciens Combattants Canada reconnaisse et honore les vétérans canadiens et ceux qui sont décédés dans l’exercice de leurs fonctions par la présentation et l’entretien de monuments, de cimetières et de stèles funéraires. </a:t>
          </a:r>
          <a:endParaRPr lang="en-CA" sz="1400" dirty="0">
            <a:latin typeface="Franklin Gothic Book" panose="020B05030201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0.51736</cdr:x>
      <cdr:y>0.77954</cdr:y>
    </cdr:from>
    <cdr:to>
      <cdr:x>0.98615</cdr:x>
      <cdr:y>0.98792</cdr:y>
    </cdr:to>
    <cdr:sp macro="" textlink="">
      <cdr:nvSpPr>
        <cdr:cNvPr id="3" name="Rectangle 2"/>
        <cdr:cNvSpPr/>
      </cdr:nvSpPr>
      <cdr:spPr>
        <a:xfrm xmlns:a="http://schemas.openxmlformats.org/drawingml/2006/main">
          <a:off x="6307653" y="4490399"/>
          <a:ext cx="5715488" cy="1200329"/>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lgn="ctr"/>
          <a:r>
            <a:rPr lang="fr-CA" dirty="0"/>
            <a:t>Je suis satisfait(e) de la façon dont Anciens Combattants Canada reconnaît et honore les vétérans canadiens au moyen de la prestation d’aide aux funérailles et à l’inhumation. </a:t>
          </a:r>
          <a:endParaRPr lang="en-CA" sz="16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0.04727</cdr:x>
      <cdr:y>0.77843</cdr:y>
    </cdr:from>
    <cdr:to>
      <cdr:x>0.46994</cdr:x>
      <cdr:y>0.98681</cdr:y>
    </cdr:to>
    <cdr:sp macro="" textlink="">
      <cdr:nvSpPr>
        <cdr:cNvPr id="2" name="Rectangle 1"/>
        <cdr:cNvSpPr/>
      </cdr:nvSpPr>
      <cdr:spPr>
        <a:xfrm xmlns:a="http://schemas.openxmlformats.org/drawingml/2006/main">
          <a:off x="576316" y="4484005"/>
          <a:ext cx="5153192" cy="1200329"/>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lgn="ctr"/>
          <a:r>
            <a:rPr lang="fr-CA" dirty="0"/>
            <a:t>Il est important qu’Anciens Combattants Canada reconnaisse et honore les vétérans canadiens décédés en fournissant une aide aux funérailles et à l’inhumation.</a:t>
          </a:r>
          <a:endParaRPr lang="en-CA" sz="1600" dirty="0">
            <a:latin typeface="Arial" panose="020B0604020202020204" pitchFamily="34" charset="0"/>
            <a:cs typeface="Arial" panose="020B06040202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1.60895E-7</cdr:x>
      <cdr:y>0.24563</cdr:y>
    </cdr:from>
    <cdr:to>
      <cdr:x>0.42502</cdr:x>
      <cdr:y>0.78477</cdr:y>
    </cdr:to>
    <cdr:grpSp>
      <cdr:nvGrpSpPr>
        <cdr:cNvPr id="4" name="Group 3">
          <a:extLst xmlns:a="http://schemas.openxmlformats.org/drawingml/2006/main">
            <a:ext uri="{FF2B5EF4-FFF2-40B4-BE49-F238E27FC236}">
              <a16:creationId xmlns:a16="http://schemas.microsoft.com/office/drawing/2014/main" id="{862599DE-B72C-4E63-8DE2-2739ACAAD1A7}"/>
            </a:ext>
          </a:extLst>
        </cdr:cNvPr>
        <cdr:cNvGrpSpPr/>
      </cdr:nvGrpSpPr>
      <cdr:grpSpPr>
        <a:xfrm xmlns:a="http://schemas.openxmlformats.org/drawingml/2006/main">
          <a:off x="1" y="1398146"/>
          <a:ext cx="2641600" cy="3068830"/>
          <a:chOff x="1" y="1398138"/>
          <a:chExt cx="2641601" cy="3068838"/>
        </a:xfrm>
      </cdr:grpSpPr>
      <cdr:sp macro="" textlink="">
        <cdr:nvSpPr>
          <cdr:cNvPr id="3" name="TextBox 1">
            <a:extLst xmlns:a="http://schemas.openxmlformats.org/drawingml/2006/main">
              <a:ext uri="{FF2B5EF4-FFF2-40B4-BE49-F238E27FC236}">
                <a16:creationId xmlns:a16="http://schemas.microsoft.com/office/drawing/2014/main" id="{B2D2B091-909F-4980-825B-E3BF575DADE7}"/>
              </a:ext>
            </a:extLst>
          </cdr:cNvPr>
          <cdr:cNvSpPr txBox="1"/>
        </cdr:nvSpPr>
        <cdr:spPr>
          <a:xfrm xmlns:a="http://schemas.openxmlformats.org/drawingml/2006/main">
            <a:off x="1" y="3728312"/>
            <a:ext cx="2641601" cy="7386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fr-CA" sz="1600" dirty="0">
                <a:latin typeface="Franklin Gothic Book" panose="020B0503020102020204" pitchFamily="34" charset="0"/>
              </a:rPr>
              <a:t>100</a:t>
            </a:r>
            <a:r>
              <a:rPr lang="fr-CA" sz="1600" baseline="30000" dirty="0">
                <a:latin typeface="Franklin Gothic Book" panose="020B0503020102020204" pitchFamily="34" charset="0"/>
              </a:rPr>
              <a:t>e</a:t>
            </a:r>
            <a:r>
              <a:rPr lang="fr-CA" sz="1600" dirty="0">
                <a:latin typeface="Franklin Gothic Book" panose="020B0503020102020204" pitchFamily="34" charset="0"/>
              </a:rPr>
              <a:t> anniversaire de la Première Guerre mondiale</a:t>
            </a:r>
            <a:endParaRPr lang="en-CA" sz="1600" dirty="0">
              <a:latin typeface="Franklin Gothic Book" panose="020B0503020102020204" pitchFamily="34" charset="0"/>
            </a:endParaRPr>
          </a:p>
        </cdr:txBody>
      </cdr:sp>
      <cdr:sp macro="" textlink="">
        <cdr:nvSpPr>
          <cdr:cNvPr id="2" name="TextBox 1">
            <a:extLst xmlns:a="http://schemas.openxmlformats.org/drawingml/2006/main">
              <a:ext uri="{FF2B5EF4-FFF2-40B4-BE49-F238E27FC236}">
                <a16:creationId xmlns:a16="http://schemas.microsoft.com/office/drawing/2014/main" id="{AAE91B6E-0B8C-4B88-AE87-F6101DC9A51C}"/>
              </a:ext>
            </a:extLst>
          </cdr:cNvPr>
          <cdr:cNvSpPr txBox="1"/>
        </cdr:nvSpPr>
        <cdr:spPr>
          <a:xfrm xmlns:a="http://schemas.openxmlformats.org/drawingml/2006/main">
            <a:off x="1" y="1398138"/>
            <a:ext cx="2641601" cy="7386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CA" sz="1600" dirty="0">
                <a:latin typeface="Franklin Gothic Book" panose="020B0503020102020204" pitchFamily="34" charset="0"/>
              </a:rPr>
              <a:t>75</a:t>
            </a:r>
            <a:r>
              <a:rPr lang="fr-CA" sz="1600" baseline="30000" dirty="0">
                <a:latin typeface="Franklin Gothic Book" panose="020B0503020102020204" pitchFamily="34" charset="0"/>
              </a:rPr>
              <a:t>e</a:t>
            </a:r>
            <a:r>
              <a:rPr lang="fr-CA" sz="1600" dirty="0">
                <a:latin typeface="Franklin Gothic Book" panose="020B0503020102020204" pitchFamily="34" charset="0"/>
              </a:rPr>
              <a:t> anniversaire de la Seconde Guerre mondiale</a:t>
            </a:r>
            <a:endParaRPr lang="en-CA" sz="1600" dirty="0">
              <a:latin typeface="Franklin Gothic Book" panose="020B0503020102020204" pitchFamily="34" charset="0"/>
            </a:endParaRPr>
          </a:p>
        </cdr:txBody>
      </cdr:sp>
    </cdr:grp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B98FA07-936F-46DB-B8E8-C70F23FFD5B9}"/>
              </a:ext>
            </a:extLst>
          </p:cNvPr>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FB36A51D-4CAA-4124-AC2F-32F25B05DEF9}"/>
              </a:ext>
            </a:extLst>
          </p:cNvPr>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7EC434A7-9121-48B3-94E9-CC0A707A1FE3}" type="datetimeFigureOut">
              <a:rPr lang="en-CA" smtClean="0"/>
              <a:t>2019-03-22</a:t>
            </a:fld>
            <a:endParaRPr lang="en-CA"/>
          </a:p>
        </p:txBody>
      </p:sp>
      <p:sp>
        <p:nvSpPr>
          <p:cNvPr id="4" name="Footer Placeholder 3">
            <a:extLst>
              <a:ext uri="{FF2B5EF4-FFF2-40B4-BE49-F238E27FC236}">
                <a16:creationId xmlns:a16="http://schemas.microsoft.com/office/drawing/2014/main" id="{8A9DD60D-478F-4CF6-82B0-AA433CED7F6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6E34586A-1D91-420C-97AC-33EBCCA5C5D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2C6D75C-AF99-4B27-9BA2-A67A03B374F5}" type="slidenum">
              <a:rPr lang="en-CA" smtClean="0"/>
              <a:t>‹#›</a:t>
            </a:fld>
            <a:endParaRPr lang="en-CA"/>
          </a:p>
        </p:txBody>
      </p:sp>
    </p:spTree>
    <p:extLst>
      <p:ext uri="{BB962C8B-B14F-4D97-AF65-F5344CB8AC3E}">
        <p14:creationId xmlns:p14="http://schemas.microsoft.com/office/powerpoint/2010/main" val="181199738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6-12-02T16:32:20.093"/>
    </inkml:context>
    <inkml:brush xml:id="br0">
      <inkml:brushProperty name="width" value="0.05" units="cm"/>
      <inkml:brushProperty name="height" value="0.05" units="cm"/>
      <inkml:brushProperty name="ignorePressure" value="1"/>
    </inkml:brush>
  </inkml:definitions>
  <inkml:trace contextRef="#ctx0" brushRef="#br0">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6-12-02T16:32:21.414"/>
    </inkml:context>
    <inkml:brush xml:id="br0">
      <inkml:brushProperty name="width" value="0.05" units="cm"/>
      <inkml:brushProperty name="height" value="0.05" units="cm"/>
      <inkml:brushProperty name="ignorePressure" value="1"/>
    </inkml:brush>
  </inkml:definitions>
  <inkml:trace contextRef="#ctx0" brushRef="#br0">0 1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6-12-02T16:32:21.834"/>
    </inkml:context>
    <inkml:brush xml:id="br0">
      <inkml:brushProperty name="width" value="0.05" units="cm"/>
      <inkml:brushProperty name="height" value="0.05" units="cm"/>
      <inkml:brushProperty name="ignorePressure" value="1"/>
    </inkml:brush>
  </inkml:definitions>
  <inkml:trace contextRef="#ctx0" brushRef="#br0">0 1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EA50C624-8676-4E4B-8C13-9EAC95EEAC4E}" type="datetimeFigureOut">
              <a:rPr lang="en-CA" smtClean="0"/>
              <a:t>2019-03-22</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3E1F71-86C8-479F-A7CD-A6B0320A8FE2}" type="slidenum">
              <a:rPr lang="en-CA" smtClean="0"/>
              <a:t>‹#›</a:t>
            </a:fld>
            <a:endParaRPr lang="en-CA" dirty="0"/>
          </a:p>
        </p:txBody>
      </p:sp>
    </p:spTree>
    <p:extLst>
      <p:ext uri="{BB962C8B-B14F-4D97-AF65-F5344CB8AC3E}">
        <p14:creationId xmlns:p14="http://schemas.microsoft.com/office/powerpoint/2010/main" val="67234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1</a:t>
            </a:fld>
            <a:endParaRPr lang="en-CA" dirty="0"/>
          </a:p>
        </p:txBody>
      </p:sp>
    </p:spTree>
    <p:extLst>
      <p:ext uri="{BB962C8B-B14F-4D97-AF65-F5344CB8AC3E}">
        <p14:creationId xmlns:p14="http://schemas.microsoft.com/office/powerpoint/2010/main" val="1481104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10</a:t>
            </a:fld>
            <a:endParaRPr lang="en-CA"/>
          </a:p>
        </p:txBody>
      </p:sp>
    </p:spTree>
    <p:extLst>
      <p:ext uri="{BB962C8B-B14F-4D97-AF65-F5344CB8AC3E}">
        <p14:creationId xmlns:p14="http://schemas.microsoft.com/office/powerpoint/2010/main" val="3063166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11</a:t>
            </a:fld>
            <a:endParaRPr lang="en-CA"/>
          </a:p>
        </p:txBody>
      </p:sp>
    </p:spTree>
    <p:extLst>
      <p:ext uri="{BB962C8B-B14F-4D97-AF65-F5344CB8AC3E}">
        <p14:creationId xmlns:p14="http://schemas.microsoft.com/office/powerpoint/2010/main" val="1663133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12</a:t>
            </a:fld>
            <a:endParaRPr lang="en-CA"/>
          </a:p>
        </p:txBody>
      </p:sp>
    </p:spTree>
    <p:extLst>
      <p:ext uri="{BB962C8B-B14F-4D97-AF65-F5344CB8AC3E}">
        <p14:creationId xmlns:p14="http://schemas.microsoft.com/office/powerpoint/2010/main" val="813495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13</a:t>
            </a:fld>
            <a:endParaRPr lang="en-CA"/>
          </a:p>
        </p:txBody>
      </p:sp>
    </p:spTree>
    <p:extLst>
      <p:ext uri="{BB962C8B-B14F-4D97-AF65-F5344CB8AC3E}">
        <p14:creationId xmlns:p14="http://schemas.microsoft.com/office/powerpoint/2010/main" val="3054712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14</a:t>
            </a:fld>
            <a:endParaRPr lang="en-CA"/>
          </a:p>
        </p:txBody>
      </p:sp>
    </p:spTree>
    <p:extLst>
      <p:ext uri="{BB962C8B-B14F-4D97-AF65-F5344CB8AC3E}">
        <p14:creationId xmlns:p14="http://schemas.microsoft.com/office/powerpoint/2010/main" val="4875112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15</a:t>
            </a:fld>
            <a:endParaRPr lang="en-CA"/>
          </a:p>
        </p:txBody>
      </p:sp>
    </p:spTree>
    <p:extLst>
      <p:ext uri="{BB962C8B-B14F-4D97-AF65-F5344CB8AC3E}">
        <p14:creationId xmlns:p14="http://schemas.microsoft.com/office/powerpoint/2010/main" val="19284973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16</a:t>
            </a:fld>
            <a:endParaRPr lang="en-CA"/>
          </a:p>
        </p:txBody>
      </p:sp>
    </p:spTree>
    <p:extLst>
      <p:ext uri="{BB962C8B-B14F-4D97-AF65-F5344CB8AC3E}">
        <p14:creationId xmlns:p14="http://schemas.microsoft.com/office/powerpoint/2010/main" val="1105001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17</a:t>
            </a:fld>
            <a:endParaRPr lang="en-CA" dirty="0"/>
          </a:p>
        </p:txBody>
      </p:sp>
    </p:spTree>
    <p:extLst>
      <p:ext uri="{BB962C8B-B14F-4D97-AF65-F5344CB8AC3E}">
        <p14:creationId xmlns:p14="http://schemas.microsoft.com/office/powerpoint/2010/main" val="20752771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18</a:t>
            </a:fld>
            <a:endParaRPr lang="en-CA"/>
          </a:p>
        </p:txBody>
      </p:sp>
    </p:spTree>
    <p:extLst>
      <p:ext uri="{BB962C8B-B14F-4D97-AF65-F5344CB8AC3E}">
        <p14:creationId xmlns:p14="http://schemas.microsoft.com/office/powerpoint/2010/main" val="40325005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19</a:t>
            </a:fld>
            <a:endParaRPr lang="en-CA"/>
          </a:p>
        </p:txBody>
      </p:sp>
    </p:spTree>
    <p:extLst>
      <p:ext uri="{BB962C8B-B14F-4D97-AF65-F5344CB8AC3E}">
        <p14:creationId xmlns:p14="http://schemas.microsoft.com/office/powerpoint/2010/main" val="1398087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a:t>
            </a:fld>
            <a:endParaRPr lang="en-CA"/>
          </a:p>
        </p:txBody>
      </p:sp>
    </p:spTree>
    <p:extLst>
      <p:ext uri="{BB962C8B-B14F-4D97-AF65-F5344CB8AC3E}">
        <p14:creationId xmlns:p14="http://schemas.microsoft.com/office/powerpoint/2010/main" val="34547173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20</a:t>
            </a:fld>
            <a:endParaRPr lang="en-CA"/>
          </a:p>
        </p:txBody>
      </p:sp>
    </p:spTree>
    <p:extLst>
      <p:ext uri="{BB962C8B-B14F-4D97-AF65-F5344CB8AC3E}">
        <p14:creationId xmlns:p14="http://schemas.microsoft.com/office/powerpoint/2010/main" val="17421942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21</a:t>
            </a:fld>
            <a:endParaRPr lang="en-CA"/>
          </a:p>
        </p:txBody>
      </p:sp>
    </p:spTree>
    <p:extLst>
      <p:ext uri="{BB962C8B-B14F-4D97-AF65-F5344CB8AC3E}">
        <p14:creationId xmlns:p14="http://schemas.microsoft.com/office/powerpoint/2010/main" val="8512043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22</a:t>
            </a:fld>
            <a:endParaRPr lang="en-CA" dirty="0"/>
          </a:p>
        </p:txBody>
      </p:sp>
    </p:spTree>
    <p:extLst>
      <p:ext uri="{BB962C8B-B14F-4D97-AF65-F5344CB8AC3E}">
        <p14:creationId xmlns:p14="http://schemas.microsoft.com/office/powerpoint/2010/main" val="1582353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23</a:t>
            </a:fld>
            <a:endParaRPr lang="en-CA"/>
          </a:p>
        </p:txBody>
      </p:sp>
    </p:spTree>
    <p:extLst>
      <p:ext uri="{BB962C8B-B14F-4D97-AF65-F5344CB8AC3E}">
        <p14:creationId xmlns:p14="http://schemas.microsoft.com/office/powerpoint/2010/main" val="29868045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24</a:t>
            </a:fld>
            <a:endParaRPr lang="en-CA" dirty="0"/>
          </a:p>
        </p:txBody>
      </p:sp>
    </p:spTree>
    <p:extLst>
      <p:ext uri="{BB962C8B-B14F-4D97-AF65-F5344CB8AC3E}">
        <p14:creationId xmlns:p14="http://schemas.microsoft.com/office/powerpoint/2010/main" val="24586064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25</a:t>
            </a:fld>
            <a:endParaRPr lang="en-CA" dirty="0"/>
          </a:p>
        </p:txBody>
      </p:sp>
    </p:spTree>
    <p:extLst>
      <p:ext uri="{BB962C8B-B14F-4D97-AF65-F5344CB8AC3E}">
        <p14:creationId xmlns:p14="http://schemas.microsoft.com/office/powerpoint/2010/main" val="21158962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26</a:t>
            </a:fld>
            <a:endParaRPr lang="en-CA" dirty="0"/>
          </a:p>
        </p:txBody>
      </p:sp>
    </p:spTree>
    <p:extLst>
      <p:ext uri="{BB962C8B-B14F-4D97-AF65-F5344CB8AC3E}">
        <p14:creationId xmlns:p14="http://schemas.microsoft.com/office/powerpoint/2010/main" val="6944973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27</a:t>
            </a:fld>
            <a:endParaRPr lang="en-CA" dirty="0"/>
          </a:p>
        </p:txBody>
      </p:sp>
    </p:spTree>
    <p:extLst>
      <p:ext uri="{BB962C8B-B14F-4D97-AF65-F5344CB8AC3E}">
        <p14:creationId xmlns:p14="http://schemas.microsoft.com/office/powerpoint/2010/main" val="13521687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28</a:t>
            </a:fld>
            <a:endParaRPr lang="en-CA"/>
          </a:p>
        </p:txBody>
      </p:sp>
    </p:spTree>
    <p:extLst>
      <p:ext uri="{BB962C8B-B14F-4D97-AF65-F5344CB8AC3E}">
        <p14:creationId xmlns:p14="http://schemas.microsoft.com/office/powerpoint/2010/main" val="23083424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29</a:t>
            </a:fld>
            <a:endParaRPr lang="en-CA"/>
          </a:p>
        </p:txBody>
      </p:sp>
    </p:spTree>
    <p:extLst>
      <p:ext uri="{BB962C8B-B14F-4D97-AF65-F5344CB8AC3E}">
        <p14:creationId xmlns:p14="http://schemas.microsoft.com/office/powerpoint/2010/main" val="2683841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3</a:t>
            </a:fld>
            <a:endParaRPr lang="en-CA"/>
          </a:p>
        </p:txBody>
      </p:sp>
    </p:spTree>
    <p:extLst>
      <p:ext uri="{BB962C8B-B14F-4D97-AF65-F5344CB8AC3E}">
        <p14:creationId xmlns:p14="http://schemas.microsoft.com/office/powerpoint/2010/main" val="2597467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4</a:t>
            </a:fld>
            <a:endParaRPr lang="en-CA" dirty="0"/>
          </a:p>
        </p:txBody>
      </p:sp>
    </p:spTree>
    <p:extLst>
      <p:ext uri="{BB962C8B-B14F-4D97-AF65-F5344CB8AC3E}">
        <p14:creationId xmlns:p14="http://schemas.microsoft.com/office/powerpoint/2010/main" val="2670667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3E1F71-86C8-479F-A7CD-A6B0320A8FE2}" type="slidenum">
              <a:rPr lang="en-CA" smtClean="0"/>
              <a:t>5</a:t>
            </a:fld>
            <a:endParaRPr lang="en-CA" dirty="0"/>
          </a:p>
        </p:txBody>
      </p:sp>
    </p:spTree>
    <p:extLst>
      <p:ext uri="{BB962C8B-B14F-4D97-AF65-F5344CB8AC3E}">
        <p14:creationId xmlns:p14="http://schemas.microsoft.com/office/powerpoint/2010/main" val="1038498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6</a:t>
            </a:fld>
            <a:endParaRPr lang="en-CA"/>
          </a:p>
        </p:txBody>
      </p:sp>
    </p:spTree>
    <p:extLst>
      <p:ext uri="{BB962C8B-B14F-4D97-AF65-F5344CB8AC3E}">
        <p14:creationId xmlns:p14="http://schemas.microsoft.com/office/powerpoint/2010/main" val="1180090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7</a:t>
            </a:fld>
            <a:endParaRPr lang="en-CA"/>
          </a:p>
        </p:txBody>
      </p:sp>
    </p:spTree>
    <p:extLst>
      <p:ext uri="{BB962C8B-B14F-4D97-AF65-F5344CB8AC3E}">
        <p14:creationId xmlns:p14="http://schemas.microsoft.com/office/powerpoint/2010/main" val="293162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8</a:t>
            </a:fld>
            <a:endParaRPr lang="en-CA"/>
          </a:p>
        </p:txBody>
      </p:sp>
    </p:spTree>
    <p:extLst>
      <p:ext uri="{BB962C8B-B14F-4D97-AF65-F5344CB8AC3E}">
        <p14:creationId xmlns:p14="http://schemas.microsoft.com/office/powerpoint/2010/main" val="1453650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9</a:t>
            </a:fld>
            <a:endParaRPr lang="en-CA"/>
          </a:p>
        </p:txBody>
      </p:sp>
    </p:spTree>
    <p:extLst>
      <p:ext uri="{BB962C8B-B14F-4D97-AF65-F5344CB8AC3E}">
        <p14:creationId xmlns:p14="http://schemas.microsoft.com/office/powerpoint/2010/main" val="3620099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956856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06784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113357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59390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24873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38770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8366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624077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13557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13735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2019-03-22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4227274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52864-C574-47B0-BC2E-A80AAF93148A}" type="datetimeFigureOut">
              <a:rPr lang="en-CA" smtClean="0"/>
              <a:t>2019-03-22</a:t>
            </a:fld>
            <a:endParaRPr lang="en-CA"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96167-B0AF-42F4-B507-99BAC46E1B4D}" type="slidenum">
              <a:rPr lang="en-CA" smtClean="0"/>
              <a:t>‹#›</a:t>
            </a:fld>
            <a:endParaRPr lang="en-CA" dirty="0"/>
          </a:p>
        </p:txBody>
      </p:sp>
    </p:spTree>
    <p:extLst>
      <p:ext uri="{BB962C8B-B14F-4D97-AF65-F5344CB8AC3E}">
        <p14:creationId xmlns:p14="http://schemas.microsoft.com/office/powerpoint/2010/main" val="1168462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7" Type="http://schemas.openxmlformats.org/officeDocument/2006/relationships/customXml" Target="../ink/ink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2.png"/><Relationship Id="rId4" Type="http://schemas.openxmlformats.org/officeDocument/2006/relationships/customXml" Target="../ink/ink1.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2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chart" Target="../charts/chart3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461"/>
            <a:ext cx="12192000" cy="768242"/>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3600" b="1" dirty="0">
                <a:latin typeface="Franklin Gothic Book" panose="020B0503020102020204" pitchFamily="34" charset="0"/>
              </a:rPr>
              <a:t>Connaissance de la Semaine des vétérans</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274590323"/>
              </p:ext>
            </p:extLst>
          </p:nvPr>
        </p:nvGraphicFramePr>
        <p:xfrm>
          <a:off x="-2496" y="666549"/>
          <a:ext cx="11997368" cy="569908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0" y="6541514"/>
            <a:ext cx="12192000" cy="307777"/>
          </a:xfrm>
          <a:prstGeom prst="rect">
            <a:avLst/>
          </a:prstGeom>
          <a:noFill/>
          <a:ln w="3175">
            <a:noFill/>
          </a:ln>
        </p:spPr>
        <p:txBody>
          <a:bodyPr wrap="square" rtlCol="0">
            <a:spAutoFit/>
          </a:bodyPr>
          <a:lstStyle/>
          <a:p>
            <a:r>
              <a:rPr lang="fr-CA" sz="1400">
                <a:latin typeface="Franklin Gothic Book" panose="020B0503020102020204" pitchFamily="34" charset="0"/>
              </a:rPr>
              <a:t>Q1 : Avez-vous déjà entendu parler de la Semaine des vétérans? Base : Tous les répondants; 2018 n = 1 000</a:t>
            </a:r>
          </a:p>
        </p:txBody>
      </p:sp>
    </p:spTree>
    <p:extLst>
      <p:ext uri="{BB962C8B-B14F-4D97-AF65-F5344CB8AC3E}">
        <p14:creationId xmlns:p14="http://schemas.microsoft.com/office/powerpoint/2010/main" val="1634331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700" b="1" dirty="0">
                <a:latin typeface="Franklin Gothic Book" panose="020B0503020102020204" pitchFamily="34" charset="0"/>
              </a:rPr>
              <a:t>Raisons justifiant la </a:t>
            </a:r>
            <a:r>
              <a:rPr lang="fr-CA" sz="2700" b="1" u="sng" dirty="0">
                <a:latin typeface="Franklin Gothic Book" panose="020B0503020102020204" pitchFamily="34" charset="0"/>
              </a:rPr>
              <a:t>non</a:t>
            </a:r>
            <a:r>
              <a:rPr lang="fr-CA" sz="2700" b="1" dirty="0">
                <a:latin typeface="Franklin Gothic Book" panose="020B0503020102020204" pitchFamily="34" charset="0"/>
              </a:rPr>
              <a:t>-participation à la Semaine des vétérans (selon le thème)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Q3C. Et pourquoi est-ce que vous ou des membres de votre proche famille n’avez pas pris part à la Semaine des vétérans? Base : ceux qui n’ont pas participé; 2018 n = 517. (jusqu’à deux réponses acceptées)</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2394569612"/>
              </p:ext>
            </p:extLst>
          </p:nvPr>
        </p:nvGraphicFramePr>
        <p:xfrm>
          <a:off x="423332" y="687573"/>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55275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2700" b="1" dirty="0">
                <a:latin typeface="Franklin Gothic Book" panose="020B0503020102020204" pitchFamily="34" charset="0"/>
              </a:rPr>
              <a:t>Raisons justifiant la </a:t>
            </a:r>
            <a:r>
              <a:rPr lang="fr-CA" sz="2700" b="1" u="sng" dirty="0">
                <a:latin typeface="Franklin Gothic Book" panose="020B0503020102020204" pitchFamily="34" charset="0"/>
              </a:rPr>
              <a:t>non</a:t>
            </a:r>
            <a:r>
              <a:rPr lang="fr-CA" sz="2700" b="1" dirty="0">
                <a:latin typeface="Franklin Gothic Book" panose="020B0503020102020204" pitchFamily="34" charset="0"/>
              </a:rPr>
              <a:t>-participation à la Semaine des vétérans (selon le thème)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Q3C. Et pourquoi est-ce que vous ou des membres de votre proche famille n’avez pas pris part à la Semaine des vétérans? Base : ceux qui n’ont pas participé; 2018 n = 517. (jusqu’à deux réponses acceptées)</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3734324399"/>
              </p:ext>
            </p:extLst>
          </p:nvPr>
        </p:nvGraphicFramePr>
        <p:xfrm>
          <a:off x="423332" y="687572"/>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49876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2700" b="1" dirty="0">
                <a:latin typeface="Franklin Gothic Book" panose="020B0503020102020204" pitchFamily="34" charset="0"/>
              </a:rPr>
              <a:t>Raisons justifiant la </a:t>
            </a:r>
            <a:r>
              <a:rPr lang="fr-CA" sz="2700" b="1" u="sng" dirty="0">
                <a:latin typeface="Franklin Gothic Book" panose="020B0503020102020204" pitchFamily="34" charset="0"/>
              </a:rPr>
              <a:t>non</a:t>
            </a:r>
            <a:r>
              <a:rPr lang="fr-CA" sz="2700" b="1" dirty="0">
                <a:latin typeface="Franklin Gothic Book" panose="020B0503020102020204" pitchFamily="34" charset="0"/>
              </a:rPr>
              <a:t>-participation à la Semaine des vétérans (selon le thème)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Q3C. Et pourquoi est-ce que vous ou des membres de votre proche famille n’avez pas pris part à la Semaine des vétérans? Base : ceux qui n’ont pas participé; 2018 n = 517. (jusqu’à deux réponses acceptées)</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3850526841"/>
              </p:ext>
            </p:extLst>
          </p:nvPr>
        </p:nvGraphicFramePr>
        <p:xfrm>
          <a:off x="423332" y="687573"/>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1735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2700" b="1" dirty="0">
                <a:latin typeface="Franklin Gothic Book" panose="020B0503020102020204" pitchFamily="34" charset="0"/>
              </a:rPr>
              <a:t>Raisons justifiant la </a:t>
            </a:r>
            <a:r>
              <a:rPr lang="fr-CA" sz="2700" b="1" u="sng" dirty="0">
                <a:latin typeface="Franklin Gothic Book" panose="020B0503020102020204" pitchFamily="34" charset="0"/>
              </a:rPr>
              <a:t>non</a:t>
            </a:r>
            <a:r>
              <a:rPr lang="fr-CA" sz="2700" b="1" dirty="0">
                <a:latin typeface="Franklin Gothic Book" panose="020B0503020102020204" pitchFamily="34" charset="0"/>
              </a:rPr>
              <a:t>-participation à la Semaine des vétérans (selon le thème)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Q3C. Et pourquoi est-ce que vous ou des membres de votre proche famille n’avez pas pris part à la Semaine des vétérans? Base : ceux qui n’ont pas participé; 2018 n = 517. (jusqu’à deux réponses acceptées)</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2715238780"/>
              </p:ext>
            </p:extLst>
          </p:nvPr>
        </p:nvGraphicFramePr>
        <p:xfrm>
          <a:off x="423332" y="687573"/>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57177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2700" b="1" dirty="0">
                <a:latin typeface="Franklin Gothic Book" panose="020B0503020102020204" pitchFamily="34" charset="0"/>
              </a:rPr>
              <a:t>Raisons justifiant la </a:t>
            </a:r>
            <a:r>
              <a:rPr lang="fr-CA" sz="2700" b="1" u="sng" dirty="0">
                <a:latin typeface="Franklin Gothic Book" panose="020B0503020102020204" pitchFamily="34" charset="0"/>
              </a:rPr>
              <a:t>non</a:t>
            </a:r>
            <a:r>
              <a:rPr lang="fr-CA" sz="2700" b="1" dirty="0">
                <a:latin typeface="Franklin Gothic Book" panose="020B0503020102020204" pitchFamily="34" charset="0"/>
              </a:rPr>
              <a:t>-participation à la Semaine des vétérans (selon le thème)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Q3C. Et pourquoi est-ce que vous ou des membres de votre proche famille n’avez pas pris part à la Semaine des vétérans? Base : ceux qui n’ont pas participé; 2018 n = 517. (jusqu’à deux réponses acceptées)</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1006493087"/>
              </p:ext>
            </p:extLst>
          </p:nvPr>
        </p:nvGraphicFramePr>
        <p:xfrm>
          <a:off x="423332" y="668791"/>
          <a:ext cx="11345333" cy="55324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3495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
            <a:ext cx="12192000" cy="636086"/>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3600" b="1">
                <a:latin typeface="Franklin Gothic Book" panose="020B0503020102020204" pitchFamily="34" charset="0"/>
              </a:rPr>
              <a:t>Participation aux activités commémorant les vétérans</a:t>
            </a:r>
          </a:p>
        </p:txBody>
      </p:sp>
      <p:sp>
        <p:nvSpPr>
          <p:cNvPr id="5" name="TextBox 4"/>
          <p:cNvSpPr txBox="1"/>
          <p:nvPr/>
        </p:nvSpPr>
        <p:spPr>
          <a:xfrm>
            <a:off x="0" y="5910062"/>
            <a:ext cx="12192000" cy="830997"/>
          </a:xfrm>
          <a:prstGeom prst="rect">
            <a:avLst/>
          </a:prstGeom>
          <a:noFill/>
          <a:ln w="3175">
            <a:noFill/>
          </a:ln>
        </p:spPr>
        <p:txBody>
          <a:bodyPr wrap="square" rtlCol="0">
            <a:spAutoFit/>
          </a:bodyPr>
          <a:lstStyle/>
          <a:p>
            <a:r>
              <a:rPr lang="fr-CA" sz="1200" dirty="0">
                <a:latin typeface="Franklin Gothic Book" panose="020B0503020102020204" pitchFamily="34" charset="0"/>
              </a:rPr>
              <a:t>Est-ce que vous ou des membres de votre proche famille avez fait l’une ou l’autre des choses suivantes au cours de la Semaine des vétérans cette année? Base : Tous les répondants; 2018 n = 1 000. NSP/AR : &lt;1 % – 1 % (plusieurs réponses ont été acceptées)</a:t>
            </a:r>
          </a:p>
          <a:p>
            <a:r>
              <a:rPr lang="fr-CA" sz="1200" dirty="0">
                <a:latin typeface="Franklin Gothic Book" panose="020B0503020102020204" pitchFamily="34" charset="0"/>
              </a:rPr>
              <a:t>Q4B : Le jour du Souvenir et la Semaine des vétérans mis à part, au cours de l’année qui vient de s’écouler, est-ce que vous ou des membres de votre proche famille avez fait un effort pour vous souvenir des vétérans canadiens et de ceux qui sont morts en service? Base : Tous les répondants; 2018 n = 1 000. NSP/AR : 3 %</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584330336"/>
              </p:ext>
            </p:extLst>
          </p:nvPr>
        </p:nvGraphicFramePr>
        <p:xfrm>
          <a:off x="61532" y="505500"/>
          <a:ext cx="11218333" cy="5279919"/>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15" name="Ink 14"/>
              <p14:cNvContentPartPr/>
              <p14:nvPr/>
            </p14:nvContentPartPr>
            <p14:xfrm>
              <a:off x="5625549" y="3145460"/>
              <a:ext cx="360" cy="360"/>
            </p14:xfrm>
          </p:contentPart>
        </mc:Choice>
        <mc:Fallback xmlns="">
          <p:pic>
            <p:nvPicPr>
              <p:cNvPr id="15" name="Ink 14"/>
              <p:cNvPicPr/>
              <p:nvPr/>
            </p:nvPicPr>
            <p:blipFill>
              <a:blip r:embed="rId5"/>
              <a:stretch>
                <a:fillRect/>
              </a:stretch>
            </p:blipFill>
            <p:spPr>
              <a:xfrm>
                <a:off x="5616549" y="313646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6" name="Ink 15"/>
              <p14:cNvContentPartPr/>
              <p14:nvPr/>
            </p14:nvContentPartPr>
            <p14:xfrm>
              <a:off x="4292469" y="3254180"/>
              <a:ext cx="360" cy="360"/>
            </p14:xfrm>
          </p:contentPart>
        </mc:Choice>
        <mc:Fallback xmlns="">
          <p:pic>
            <p:nvPicPr>
              <p:cNvPr id="16" name="Ink 15"/>
              <p:cNvPicPr/>
              <p:nvPr/>
            </p:nvPicPr>
            <p:blipFill>
              <a:blip r:embed="rId5"/>
              <a:stretch>
                <a:fillRect/>
              </a:stretch>
            </p:blipFill>
            <p:spPr>
              <a:xfrm>
                <a:off x="4283469" y="324518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7" name="Ink 16"/>
              <p14:cNvContentPartPr/>
              <p14:nvPr/>
            </p14:nvContentPartPr>
            <p14:xfrm>
              <a:off x="4525029" y="3718580"/>
              <a:ext cx="360" cy="360"/>
            </p14:xfrm>
          </p:contentPart>
        </mc:Choice>
        <mc:Fallback xmlns="">
          <p:pic>
            <p:nvPicPr>
              <p:cNvPr id="17" name="Ink 16"/>
              <p:cNvPicPr/>
              <p:nvPr/>
            </p:nvPicPr>
            <p:blipFill>
              <a:blip r:embed="rId5"/>
              <a:stretch>
                <a:fillRect/>
              </a:stretch>
            </p:blipFill>
            <p:spPr>
              <a:xfrm>
                <a:off x="4516029" y="3709580"/>
                <a:ext cx="18000" cy="18000"/>
              </a:xfrm>
              <a:prstGeom prst="rect">
                <a:avLst/>
              </a:prstGeom>
            </p:spPr>
          </p:pic>
        </mc:Fallback>
      </mc:AlternateContent>
      <p:sp>
        <p:nvSpPr>
          <p:cNvPr id="21" name="Right Brace 20"/>
          <p:cNvSpPr/>
          <p:nvPr/>
        </p:nvSpPr>
        <p:spPr>
          <a:xfrm>
            <a:off x="10507256" y="828034"/>
            <a:ext cx="540060" cy="4127340"/>
          </a:xfrm>
          <a:prstGeom prst="rightBrac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Franklin Gothic Book" panose="020B0503020102020204" pitchFamily="34" charset="0"/>
            </a:endParaRPr>
          </a:p>
        </p:txBody>
      </p:sp>
      <p:sp>
        <p:nvSpPr>
          <p:cNvPr id="22" name="TextBox 21"/>
          <p:cNvSpPr txBox="1"/>
          <p:nvPr/>
        </p:nvSpPr>
        <p:spPr>
          <a:xfrm>
            <a:off x="11086860" y="2476205"/>
            <a:ext cx="1043608" cy="830997"/>
          </a:xfrm>
          <a:prstGeom prst="rect">
            <a:avLst/>
          </a:prstGeom>
          <a:noFill/>
        </p:spPr>
        <p:txBody>
          <a:bodyPr wrap="square" rtlCol="0">
            <a:spAutoFit/>
          </a:bodyPr>
          <a:lstStyle/>
          <a:p>
            <a:pPr algn="ctr"/>
            <a:r>
              <a:rPr lang="fr-CA" sz="1600">
                <a:latin typeface="Franklin Gothic Book" panose="020B0503020102020204" pitchFamily="34" charset="0"/>
              </a:rPr>
              <a:t>Activités de la Semaine des vétérans</a:t>
            </a:r>
          </a:p>
        </p:txBody>
      </p:sp>
    </p:spTree>
    <p:extLst>
      <p:ext uri="{BB962C8B-B14F-4D97-AF65-F5344CB8AC3E}">
        <p14:creationId xmlns:p14="http://schemas.microsoft.com/office/powerpoint/2010/main" val="4074723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926"/>
            <a:ext cx="12192000" cy="663257"/>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3000" b="1" dirty="0">
                <a:latin typeface="Franklin Gothic Book" panose="020B0503020102020204" pitchFamily="34" charset="0"/>
              </a:rPr>
              <a:t>Participation aux activités de la Semaine des vétérans (au fil du temps)</a:t>
            </a:r>
          </a:p>
        </p:txBody>
      </p:sp>
      <p:sp>
        <p:nvSpPr>
          <p:cNvPr id="8" name="TextBox 7"/>
          <p:cNvSpPr txBox="1"/>
          <p:nvPr/>
        </p:nvSpPr>
        <p:spPr>
          <a:xfrm>
            <a:off x="0" y="6325255"/>
            <a:ext cx="9892937" cy="461665"/>
          </a:xfrm>
          <a:prstGeom prst="rect">
            <a:avLst/>
          </a:prstGeom>
          <a:noFill/>
        </p:spPr>
        <p:txBody>
          <a:bodyPr wrap="square" rtlCol="0">
            <a:spAutoFit/>
          </a:bodyPr>
          <a:lstStyle/>
          <a:p>
            <a:r>
              <a:rPr lang="fr-CA" sz="1200" dirty="0">
                <a:latin typeface="Franklin Gothic Book" panose="020B0503020102020204" pitchFamily="34" charset="0"/>
              </a:rPr>
              <a:t>Est-ce que vous ou des membres de votre proche famille avez fait l’une ou l’autre des choses suivantes au cours de la Semaine des vétérans cette année? Base : Tous les répondants; 2018 n = 1 000. NSP/AR : &lt;1 % – 1 % (plusieurs réponses ont été acceptées)</a:t>
            </a:r>
          </a:p>
        </p:txBody>
      </p:sp>
      <p:graphicFrame>
        <p:nvGraphicFramePr>
          <p:cNvPr id="6" name="Content Placeholder 5">
            <a:extLst>
              <a:ext uri="{FF2B5EF4-FFF2-40B4-BE49-F238E27FC236}">
                <a16:creationId xmlns:a16="http://schemas.microsoft.com/office/drawing/2014/main" id="{829783BA-2C17-4CE3-B485-46E3F9198362}"/>
              </a:ext>
            </a:extLst>
          </p:cNvPr>
          <p:cNvGraphicFramePr>
            <a:graphicFrameLocks noGrp="1"/>
          </p:cNvGraphicFramePr>
          <p:nvPr>
            <p:ph idx="1"/>
            <p:extLst>
              <p:ext uri="{D42A27DB-BD31-4B8C-83A1-F6EECF244321}">
                <p14:modId xmlns:p14="http://schemas.microsoft.com/office/powerpoint/2010/main" val="851155552"/>
              </p:ext>
            </p:extLst>
          </p:nvPr>
        </p:nvGraphicFramePr>
        <p:xfrm>
          <a:off x="0" y="646331"/>
          <a:ext cx="12192000" cy="5530632"/>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a:extLst>
              <a:ext uri="{FF2B5EF4-FFF2-40B4-BE49-F238E27FC236}">
                <a16:creationId xmlns:a16="http://schemas.microsoft.com/office/drawing/2014/main" id="{26DAEA8C-9854-462A-BCDA-314B4D1120B4}"/>
              </a:ext>
            </a:extLst>
          </p:cNvPr>
          <p:cNvSpPr/>
          <p:nvPr/>
        </p:nvSpPr>
        <p:spPr>
          <a:xfrm>
            <a:off x="9777048" y="6554863"/>
            <a:ext cx="2414952" cy="276999"/>
          </a:xfrm>
          <a:prstGeom prst="rect">
            <a:avLst/>
          </a:prstGeom>
        </p:spPr>
        <p:txBody>
          <a:bodyPr wrap="square">
            <a:spAutoFit/>
          </a:bodyPr>
          <a:lstStyle/>
          <a:p>
            <a:pPr algn="r"/>
            <a:r>
              <a:rPr lang="fr-CA" sz="1200" dirty="0">
                <a:latin typeface="Franklin Gothic Book" panose="020B0503020102020204" pitchFamily="34" charset="0"/>
              </a:rPr>
              <a:t> *Formulation changée en 2012.</a:t>
            </a:r>
          </a:p>
        </p:txBody>
      </p:sp>
    </p:spTree>
    <p:extLst>
      <p:ext uri="{BB962C8B-B14F-4D97-AF65-F5344CB8AC3E}">
        <p14:creationId xmlns:p14="http://schemas.microsoft.com/office/powerpoint/2010/main" val="593536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01EC8A-8EBA-4BE0-86FC-A598D88E8556}"/>
              </a:ext>
            </a:extLst>
          </p:cNvPr>
          <p:cNvSpPr txBox="1"/>
          <p:nvPr/>
        </p:nvSpPr>
        <p:spPr>
          <a:xfrm>
            <a:off x="0" y="6125230"/>
            <a:ext cx="12192000" cy="738664"/>
          </a:xfrm>
          <a:prstGeom prst="rect">
            <a:avLst/>
          </a:prstGeom>
          <a:noFill/>
          <a:ln w="3175">
            <a:noFill/>
          </a:ln>
        </p:spPr>
        <p:txBody>
          <a:bodyPr wrap="square" rtlCol="0">
            <a:spAutoFit/>
          </a:bodyPr>
          <a:lstStyle/>
          <a:p>
            <a:r>
              <a:rPr lang="fr-CA" sz="1400" dirty="0">
                <a:latin typeface="Franklin Gothic Book" panose="020B0503020102020204" pitchFamily="34" charset="0"/>
              </a:rPr>
              <a:t>Q4B. Le jour du Souvenir et la Semaine des vétérans mis à part, au cours de l’année qui vient de s’écouler, est-ce que vous ou des membres de votre proche famille avez fait un effort pour vous souvenir des vétérans canadiens et de ceux qui sont morts en service? Base : Tous les répondants; 2018 n = 1 000. NSP/AR : 3 % </a:t>
            </a:r>
          </a:p>
        </p:txBody>
      </p:sp>
      <p:sp>
        <p:nvSpPr>
          <p:cNvPr id="8" name="Title 1">
            <a:extLst>
              <a:ext uri="{FF2B5EF4-FFF2-40B4-BE49-F238E27FC236}">
                <a16:creationId xmlns:a16="http://schemas.microsoft.com/office/drawing/2014/main" id="{388066C9-0099-4583-910B-563FAF9FD355}"/>
              </a:ext>
            </a:extLst>
          </p:cNvPr>
          <p:cNvSpPr>
            <a:spLocks noGrp="1"/>
          </p:cNvSpPr>
          <p:nvPr>
            <p:ph type="title"/>
          </p:nvPr>
        </p:nvSpPr>
        <p:spPr>
          <a:xfrm>
            <a:off x="0" y="-21415"/>
            <a:ext cx="12192000" cy="667747"/>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650" b="1" dirty="0">
                <a:latin typeface="Franklin Gothic Book" panose="020B0503020102020204" pitchFamily="34" charset="0"/>
              </a:rPr>
              <a:t>Participation à des activités en dehors de la Semaine des vétérans (au fil du temps)</a:t>
            </a:r>
          </a:p>
        </p:txBody>
      </p:sp>
      <p:graphicFrame>
        <p:nvGraphicFramePr>
          <p:cNvPr id="6" name="Content Placeholder 8">
            <a:extLst>
              <a:ext uri="{FF2B5EF4-FFF2-40B4-BE49-F238E27FC236}">
                <a16:creationId xmlns:a16="http://schemas.microsoft.com/office/drawing/2014/main" id="{D338086F-AF89-4615-B55D-288846428124}"/>
              </a:ext>
            </a:extLst>
          </p:cNvPr>
          <p:cNvGraphicFramePr>
            <a:graphicFrameLocks noGrp="1"/>
          </p:cNvGraphicFramePr>
          <p:nvPr>
            <p:ph idx="1"/>
            <p:extLst>
              <p:ext uri="{D42A27DB-BD31-4B8C-83A1-F6EECF244321}">
                <p14:modId xmlns:p14="http://schemas.microsoft.com/office/powerpoint/2010/main" val="1814967408"/>
              </p:ext>
            </p:extLst>
          </p:nvPr>
        </p:nvGraphicFramePr>
        <p:xfrm>
          <a:off x="423332" y="808731"/>
          <a:ext cx="11345333" cy="53925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70542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063271639"/>
              </p:ext>
            </p:extLst>
          </p:nvPr>
        </p:nvGraphicFramePr>
        <p:xfrm>
          <a:off x="-146333" y="535908"/>
          <a:ext cx="13314196" cy="544048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0"/>
            <a:ext cx="12192000" cy="665381"/>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3600" b="1" dirty="0">
                <a:latin typeface="Franklin Gothic Book" panose="020B0503020102020204" pitchFamily="34" charset="0"/>
              </a:rPr>
              <a:t>Importance des initiatives commémoratives</a:t>
            </a:r>
          </a:p>
        </p:txBody>
      </p:sp>
      <p:sp>
        <p:nvSpPr>
          <p:cNvPr id="5" name="TextBox 4"/>
          <p:cNvSpPr txBox="1"/>
          <p:nvPr/>
        </p:nvSpPr>
        <p:spPr>
          <a:xfrm>
            <a:off x="0" y="6153805"/>
            <a:ext cx="12192000" cy="738664"/>
          </a:xfrm>
          <a:prstGeom prst="rect">
            <a:avLst/>
          </a:prstGeom>
          <a:noFill/>
          <a:ln w="3175">
            <a:noFill/>
          </a:ln>
        </p:spPr>
        <p:txBody>
          <a:bodyPr wrap="square" rtlCol="0">
            <a:spAutoFit/>
          </a:bodyPr>
          <a:lstStyle/>
          <a:p>
            <a:r>
              <a:rPr lang="fr-CA" sz="1400" dirty="0">
                <a:latin typeface="Franklin Gothic Book" panose="020B0503020102020204" pitchFamily="34" charset="0"/>
              </a:rPr>
              <a:t>Q5. Veuillez maintenant songer aux façons de reconnaître les réalisations et les sacrifices des Canadiens en temps de guerre et dans le cadre des opérations de maintien de la paix. Veuillez indiquer la priorité que le gouvernement du Canada devrait accorder à chacune des initiatives suivantes dans le contexte de la commémoration. Base : Tous les répondants; 2018 n = 1 000. NSP/AR : &lt;1 %-2 %</a:t>
            </a:r>
          </a:p>
        </p:txBody>
      </p:sp>
    </p:spTree>
    <p:extLst>
      <p:ext uri="{BB962C8B-B14F-4D97-AF65-F5344CB8AC3E}">
        <p14:creationId xmlns:p14="http://schemas.microsoft.com/office/powerpoint/2010/main" val="3099202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435619770"/>
              </p:ext>
            </p:extLst>
          </p:nvPr>
        </p:nvGraphicFramePr>
        <p:xfrm>
          <a:off x="0" y="699402"/>
          <a:ext cx="12458700" cy="5459195"/>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1"/>
            <a:ext cx="12192000" cy="646329"/>
          </a:xfrm>
          <a:noFill/>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3600" b="1" dirty="0">
                <a:latin typeface="Franklin Gothic Book" panose="020B0503020102020204" pitchFamily="34" charset="0"/>
              </a:rPr>
              <a:t>Importance des initiatives commémoratives (au fil du temps)</a:t>
            </a:r>
          </a:p>
        </p:txBody>
      </p:sp>
      <p:sp>
        <p:nvSpPr>
          <p:cNvPr id="6" name="TextBox 5">
            <a:extLst>
              <a:ext uri="{FF2B5EF4-FFF2-40B4-BE49-F238E27FC236}">
                <a16:creationId xmlns:a16="http://schemas.microsoft.com/office/drawing/2014/main" id="{975F5D9F-14F2-499B-9F52-CB8E7CABF78D}"/>
              </a:ext>
            </a:extLst>
          </p:cNvPr>
          <p:cNvSpPr txBox="1"/>
          <p:nvPr/>
        </p:nvSpPr>
        <p:spPr>
          <a:xfrm>
            <a:off x="0" y="6158597"/>
            <a:ext cx="12192000" cy="738664"/>
          </a:xfrm>
          <a:prstGeom prst="rect">
            <a:avLst/>
          </a:prstGeom>
          <a:noFill/>
          <a:ln w="3175">
            <a:noFill/>
          </a:ln>
        </p:spPr>
        <p:txBody>
          <a:bodyPr wrap="square" rtlCol="0">
            <a:spAutoFit/>
          </a:bodyPr>
          <a:lstStyle/>
          <a:p>
            <a:r>
              <a:rPr lang="fr-CA" sz="1400" dirty="0">
                <a:latin typeface="Franklin Gothic Book" panose="020B0503020102020204" pitchFamily="34" charset="0"/>
              </a:rPr>
              <a:t>Q5. Veuillez maintenant songer aux façons de reconnaître les réalisations et les sacrifices des Canadiens en temps de guerre et dans le cadre des opérations de maintien de la paix. Veuillez indiquer la priorité que le gouvernement du Canada devrait accorder à chacune des initiatives suivantes dans le contexte de la commémoration. Base : Tous les répondants; 2018 n = 1 000. NSP/AR : &lt;1 %-2 % *Formulation changée en 2018.</a:t>
            </a:r>
          </a:p>
        </p:txBody>
      </p:sp>
    </p:spTree>
    <p:extLst>
      <p:ext uri="{BB962C8B-B14F-4D97-AF65-F5344CB8AC3E}">
        <p14:creationId xmlns:p14="http://schemas.microsoft.com/office/powerpoint/2010/main" val="133249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491209685"/>
              </p:ext>
            </p:extLst>
          </p:nvPr>
        </p:nvGraphicFramePr>
        <p:xfrm>
          <a:off x="0" y="462280"/>
          <a:ext cx="12192000" cy="593343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61795"/>
            <a:ext cx="12192000" cy="617983"/>
          </a:xfrm>
          <a:ln w="38100">
            <a:noFill/>
          </a:ln>
        </p:spPr>
        <p:style>
          <a:lnRef idx="2">
            <a:schemeClr val="accent1"/>
          </a:lnRef>
          <a:fillRef idx="1">
            <a:schemeClr val="lt1"/>
          </a:fillRef>
          <a:effectRef idx="0">
            <a:schemeClr val="accent1"/>
          </a:effectRef>
          <a:fontRef idx="minor">
            <a:schemeClr val="dk1"/>
          </a:fontRef>
        </p:style>
        <p:txBody>
          <a:bodyPr>
            <a:normAutofit fontScale="90000"/>
          </a:bodyPr>
          <a:lstStyle/>
          <a:p>
            <a:r>
              <a:rPr lang="fr-CA" sz="4000" b="1">
                <a:latin typeface="Franklin Gothic Book" panose="020B0503020102020204" pitchFamily="34" charset="0"/>
              </a:rPr>
              <a:t>Importance de la Semaine des vétérans</a:t>
            </a:r>
          </a:p>
        </p:txBody>
      </p:sp>
      <p:sp>
        <p:nvSpPr>
          <p:cNvPr id="8" name="TextBox 7"/>
          <p:cNvSpPr txBox="1"/>
          <p:nvPr/>
        </p:nvSpPr>
        <p:spPr>
          <a:xfrm>
            <a:off x="0" y="6558930"/>
            <a:ext cx="12192000" cy="307777"/>
          </a:xfrm>
          <a:prstGeom prst="rect">
            <a:avLst/>
          </a:prstGeom>
          <a:noFill/>
          <a:ln w="3175">
            <a:noFill/>
          </a:ln>
        </p:spPr>
        <p:txBody>
          <a:bodyPr wrap="square" rtlCol="0">
            <a:spAutoFit/>
          </a:bodyPr>
          <a:lstStyle/>
          <a:p>
            <a:r>
              <a:rPr lang="fr-CA" sz="1400">
                <a:latin typeface="Franklin Gothic Book" panose="020B0503020102020204" pitchFamily="34" charset="0"/>
              </a:rPr>
              <a:t>Q2 : Dans quelle mesure est-il important que la Semaine des vétérans ait lieu chaque année? Base : Tous les répondants; 2018 n = 1 000. NSP/AR : 1 %</a:t>
            </a:r>
          </a:p>
        </p:txBody>
      </p:sp>
    </p:spTree>
    <p:extLst>
      <p:ext uri="{BB962C8B-B14F-4D97-AF65-F5344CB8AC3E}">
        <p14:creationId xmlns:p14="http://schemas.microsoft.com/office/powerpoint/2010/main" val="12743339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23786"/>
            <a:ext cx="12192000" cy="637921"/>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3600" b="1" dirty="0">
                <a:latin typeface="Franklin Gothic Book" panose="020B0503020102020204" pitchFamily="34" charset="0"/>
              </a:rPr>
              <a:t>Attitudes à l’égard des vétérans et de la commémoration</a:t>
            </a:r>
          </a:p>
        </p:txBody>
      </p:sp>
      <p:sp>
        <p:nvSpPr>
          <p:cNvPr id="5" name="TextBox 4"/>
          <p:cNvSpPr txBox="1"/>
          <p:nvPr/>
        </p:nvSpPr>
        <p:spPr>
          <a:xfrm>
            <a:off x="-13254" y="6334780"/>
            <a:ext cx="12192000" cy="523220"/>
          </a:xfrm>
          <a:prstGeom prst="rect">
            <a:avLst/>
          </a:prstGeom>
          <a:noFill/>
          <a:ln w="3175">
            <a:noFill/>
          </a:ln>
        </p:spPr>
        <p:txBody>
          <a:bodyPr wrap="square" rtlCol="0">
            <a:spAutoFit/>
          </a:bodyPr>
          <a:lstStyle/>
          <a:p>
            <a:r>
              <a:rPr lang="fr-CA" sz="1400" dirty="0">
                <a:latin typeface="Franklin Gothic Book" panose="020B0503020102020204" pitchFamily="34" charset="0"/>
                <a:cs typeface="Arial" pitchFamily="34" charset="0"/>
              </a:rPr>
              <a:t>Q6 : Veuillez me dire dans quelle mesure vous êtes d’accord ou en désaccord avec chacun des énoncés suivants, sur une échelle de 1 à 5, où 1 signifie tout à fait en désaccord, et 5, tout à fait d’accord. Base : Tous les répondants; 2018 n = 1 000. NSP/AR : 1 %-5 %</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323696904"/>
              </p:ext>
            </p:extLst>
          </p:nvPr>
        </p:nvGraphicFramePr>
        <p:xfrm>
          <a:off x="-13254" y="854042"/>
          <a:ext cx="13322300" cy="5288402"/>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C69B949A-C207-44B7-B1F8-1D9B2D71326F}"/>
              </a:ext>
            </a:extLst>
          </p:cNvPr>
          <p:cNvSpPr txBox="1"/>
          <p:nvPr/>
        </p:nvSpPr>
        <p:spPr>
          <a:xfrm>
            <a:off x="-151567" y="3429000"/>
            <a:ext cx="6109254" cy="492443"/>
          </a:xfrm>
          <a:prstGeom prst="rect">
            <a:avLst/>
          </a:prstGeom>
          <a:noFill/>
        </p:spPr>
        <p:txBody>
          <a:bodyPr wrap="square" rtlCol="0">
            <a:spAutoFit/>
          </a:bodyPr>
          <a:lstStyle/>
          <a:p>
            <a:pPr algn="r"/>
            <a:r>
              <a:rPr lang="fr-CA" sz="1300" dirty="0">
                <a:latin typeface="Franklin Gothic Book" panose="020B0503020102020204" pitchFamily="34" charset="0"/>
                <a:cs typeface="Arial" panose="020B0604020202020204" pitchFamily="34" charset="0"/>
              </a:rPr>
              <a:t>La participation aux activités commémoratives rehausse la connaissance et l’appréciation de la contribution des vétérans et de ceux qui sont morts en service</a:t>
            </a:r>
          </a:p>
        </p:txBody>
      </p:sp>
    </p:spTree>
    <p:extLst>
      <p:ext uri="{BB962C8B-B14F-4D97-AF65-F5344CB8AC3E}">
        <p14:creationId xmlns:p14="http://schemas.microsoft.com/office/powerpoint/2010/main" val="1006297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12192000" cy="713300"/>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2900" b="1" dirty="0">
                <a:latin typeface="Franklin Gothic Book" panose="020B0503020102020204" pitchFamily="34" charset="0"/>
              </a:rPr>
              <a:t>Attitudes à l’égard des vétérans et de la commémoration (au fil du temps)</a:t>
            </a:r>
          </a:p>
        </p:txBody>
      </p:sp>
      <p:sp>
        <p:nvSpPr>
          <p:cNvPr id="6" name="TextBox 5">
            <a:extLst>
              <a:ext uri="{FF2B5EF4-FFF2-40B4-BE49-F238E27FC236}">
                <a16:creationId xmlns:a16="http://schemas.microsoft.com/office/drawing/2014/main" id="{ED706A4D-D462-459B-B38D-80B4D3EF7814}"/>
              </a:ext>
            </a:extLst>
          </p:cNvPr>
          <p:cNvSpPr txBox="1"/>
          <p:nvPr/>
        </p:nvSpPr>
        <p:spPr>
          <a:xfrm>
            <a:off x="-1" y="5903893"/>
            <a:ext cx="12192000" cy="954107"/>
          </a:xfrm>
          <a:prstGeom prst="rect">
            <a:avLst/>
          </a:prstGeom>
          <a:noFill/>
          <a:ln w="3175">
            <a:noFill/>
          </a:ln>
        </p:spPr>
        <p:txBody>
          <a:bodyPr wrap="square" rtlCol="0">
            <a:spAutoFit/>
          </a:bodyPr>
          <a:lstStyle/>
          <a:p>
            <a:r>
              <a:rPr lang="fr-CA" sz="1400" dirty="0">
                <a:latin typeface="Franklin Gothic Book" panose="020B0503020102020204" pitchFamily="34" charset="0"/>
              </a:rPr>
              <a:t>*En 2012, la formulation de la question du sondage au sujet de la reconnaissance a été modifiée.</a:t>
            </a:r>
          </a:p>
          <a:p>
            <a:endParaRPr lang="en-CA" sz="1400" dirty="0">
              <a:latin typeface="Franklin Gothic Book" panose="020B0503020102020204" pitchFamily="34" charset="0"/>
            </a:endParaRPr>
          </a:p>
          <a:p>
            <a:r>
              <a:rPr lang="fr-CA" sz="1400" dirty="0">
                <a:latin typeface="Franklin Gothic Book" panose="020B0503020102020204" pitchFamily="34" charset="0"/>
                <a:cs typeface="Arial" pitchFamily="34" charset="0"/>
              </a:rPr>
              <a:t>Q6 : Veuillez me dire dans quelle mesure vous êtes d’accord ou en désaccord avec chacun des énoncés suivants, sur une échelle de 1 à 5, où 1 signifie tout à fait en désaccord, et 5, tout à fait d’accord. Base : Tous les répondants; 2018 n = 1 000. NSP/AR : 1 %-5 %</a:t>
            </a:r>
          </a:p>
        </p:txBody>
      </p:sp>
      <p:graphicFrame>
        <p:nvGraphicFramePr>
          <p:cNvPr id="8" name="Content Placeholder 7">
            <a:extLst>
              <a:ext uri="{FF2B5EF4-FFF2-40B4-BE49-F238E27FC236}">
                <a16:creationId xmlns:a16="http://schemas.microsoft.com/office/drawing/2014/main" id="{1772CDE2-04E1-41F7-B1F8-B758404873EA}"/>
              </a:ext>
            </a:extLst>
          </p:cNvPr>
          <p:cNvGraphicFramePr>
            <a:graphicFrameLocks noGrp="1"/>
          </p:cNvGraphicFramePr>
          <p:nvPr>
            <p:ph idx="1"/>
            <p:extLst>
              <p:ext uri="{D42A27DB-BD31-4B8C-83A1-F6EECF244321}">
                <p14:modId xmlns:p14="http://schemas.microsoft.com/office/powerpoint/2010/main" val="4255009769"/>
              </p:ext>
            </p:extLst>
          </p:nvPr>
        </p:nvGraphicFramePr>
        <p:xfrm>
          <a:off x="0" y="581026"/>
          <a:ext cx="12191999" cy="5038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79207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807827674"/>
              </p:ext>
            </p:extLst>
          </p:nvPr>
        </p:nvGraphicFramePr>
        <p:xfrm>
          <a:off x="0" y="646330"/>
          <a:ext cx="12192000" cy="5565340"/>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97583"/>
            <a:ext cx="12192000" cy="743913"/>
          </a:xfrm>
          <a:ln w="38100">
            <a:noFill/>
          </a:ln>
        </p:spPr>
        <p:style>
          <a:lnRef idx="2">
            <a:schemeClr val="accent1"/>
          </a:lnRef>
          <a:fillRef idx="1">
            <a:schemeClr val="lt1"/>
          </a:fillRef>
          <a:effectRef idx="0">
            <a:schemeClr val="accent1"/>
          </a:effectRef>
          <a:fontRef idx="minor">
            <a:schemeClr val="dk1"/>
          </a:fontRef>
        </p:style>
        <p:txBody>
          <a:bodyPr>
            <a:normAutofit fontScale="90000"/>
          </a:bodyPr>
          <a:lstStyle/>
          <a:p>
            <a:r>
              <a:rPr lang="fr-CA" sz="3600" b="1" dirty="0">
                <a:latin typeface="Franklin Gothic Book" panose="020B0503020102020204" pitchFamily="34" charset="0"/>
              </a:rPr>
              <a:t>Attitudes à l’égard du rôle joué par les Forces armées canadiennes</a:t>
            </a:r>
          </a:p>
        </p:txBody>
      </p:sp>
      <p:sp>
        <p:nvSpPr>
          <p:cNvPr id="8" name="TextBox 7">
            <a:extLst>
              <a:ext uri="{FF2B5EF4-FFF2-40B4-BE49-F238E27FC236}">
                <a16:creationId xmlns:a16="http://schemas.microsoft.com/office/drawing/2014/main" id="{183D052A-2D68-4317-B448-1CB3A51D4ED2}"/>
              </a:ext>
            </a:extLst>
          </p:cNvPr>
          <p:cNvSpPr txBox="1"/>
          <p:nvPr/>
        </p:nvSpPr>
        <p:spPr>
          <a:xfrm>
            <a:off x="0" y="6334780"/>
            <a:ext cx="12192000" cy="523220"/>
          </a:xfrm>
          <a:prstGeom prst="rect">
            <a:avLst/>
          </a:prstGeom>
          <a:noFill/>
          <a:ln w="3175">
            <a:noFill/>
          </a:ln>
        </p:spPr>
        <p:txBody>
          <a:bodyPr wrap="square" rtlCol="0">
            <a:spAutoFit/>
          </a:bodyPr>
          <a:lstStyle/>
          <a:p>
            <a:r>
              <a:rPr lang="fr-CA" sz="1400" dirty="0">
                <a:latin typeface="Franklin Gothic Book" panose="020B0503020102020204" pitchFamily="34" charset="0"/>
                <a:cs typeface="Arial" pitchFamily="34" charset="0"/>
              </a:rPr>
              <a:t>Q6 : Veuillez me dire dans quelle mesure vous êtes d’accord ou en désaccord avec chacun des énoncés suivants, sur une échelle de 1 à 5, où 1 signifie tout à fait en désaccord, et 5, tout à fait d’accord. Base : Tous les répondants; 2018 n = 1 000. NSP/AR : 1 %</a:t>
            </a:r>
          </a:p>
        </p:txBody>
      </p:sp>
    </p:spTree>
    <p:extLst>
      <p:ext uri="{BB962C8B-B14F-4D97-AF65-F5344CB8AC3E}">
        <p14:creationId xmlns:p14="http://schemas.microsoft.com/office/powerpoint/2010/main" val="129587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12192000" cy="713300"/>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650" b="1" dirty="0">
                <a:latin typeface="Franklin Gothic Book" panose="020B0503020102020204" pitchFamily="34" charset="0"/>
              </a:rPr>
              <a:t>Attitudes à l’égard du rôle joué par les Forces armées canadiennes (au fil du temps)</a:t>
            </a:r>
          </a:p>
        </p:txBody>
      </p:sp>
      <p:sp>
        <p:nvSpPr>
          <p:cNvPr id="6" name="TextBox 5">
            <a:extLst>
              <a:ext uri="{FF2B5EF4-FFF2-40B4-BE49-F238E27FC236}">
                <a16:creationId xmlns:a16="http://schemas.microsoft.com/office/drawing/2014/main" id="{ED706A4D-D462-459B-B38D-80B4D3EF7814}"/>
              </a:ext>
            </a:extLst>
          </p:cNvPr>
          <p:cNvSpPr txBox="1"/>
          <p:nvPr/>
        </p:nvSpPr>
        <p:spPr>
          <a:xfrm>
            <a:off x="0" y="5976340"/>
            <a:ext cx="12192000" cy="738664"/>
          </a:xfrm>
          <a:prstGeom prst="rect">
            <a:avLst/>
          </a:prstGeom>
          <a:noFill/>
          <a:ln w="3175">
            <a:noFill/>
          </a:ln>
        </p:spPr>
        <p:txBody>
          <a:bodyPr wrap="square" rtlCol="0">
            <a:spAutoFit/>
          </a:bodyPr>
          <a:lstStyle/>
          <a:p>
            <a:endParaRPr lang="en-CA" sz="1400" dirty="0">
              <a:latin typeface="Franklin Gothic Book" panose="020B0503020102020204" pitchFamily="34" charset="0"/>
            </a:endParaRPr>
          </a:p>
          <a:p>
            <a:r>
              <a:rPr lang="fr-CA" sz="1400" dirty="0">
                <a:latin typeface="Franklin Gothic Book" panose="020B0503020102020204" pitchFamily="34" charset="0"/>
                <a:cs typeface="Arial" pitchFamily="34" charset="0"/>
              </a:rPr>
              <a:t>Q6 : Veuillez me dire dans quelle mesure vous êtes d’accord ou en désaccord avec chacun des énoncés suivants, sur une échelle de 1 à 5, où 1 signifie tout à fait en désaccord, et 5, tout à fait d’accord. Base : Tous les répondants; 2018 n = 1 000. NSP/AR : 1 %</a:t>
            </a:r>
          </a:p>
        </p:txBody>
      </p:sp>
      <p:graphicFrame>
        <p:nvGraphicFramePr>
          <p:cNvPr id="8" name="Content Placeholder 7">
            <a:extLst>
              <a:ext uri="{FF2B5EF4-FFF2-40B4-BE49-F238E27FC236}">
                <a16:creationId xmlns:a16="http://schemas.microsoft.com/office/drawing/2014/main" id="{1772CDE2-04E1-41F7-B1F8-B758404873EA}"/>
              </a:ext>
            </a:extLst>
          </p:cNvPr>
          <p:cNvGraphicFramePr>
            <a:graphicFrameLocks noGrp="1"/>
          </p:cNvGraphicFramePr>
          <p:nvPr>
            <p:ph idx="1"/>
            <p:extLst>
              <p:ext uri="{D42A27DB-BD31-4B8C-83A1-F6EECF244321}">
                <p14:modId xmlns:p14="http://schemas.microsoft.com/office/powerpoint/2010/main" val="667119483"/>
              </p:ext>
            </p:extLst>
          </p:nvPr>
        </p:nvGraphicFramePr>
        <p:xfrm>
          <a:off x="76200" y="653474"/>
          <a:ext cx="12191999" cy="5038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308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447119923"/>
              </p:ext>
            </p:extLst>
          </p:nvPr>
        </p:nvGraphicFramePr>
        <p:xfrm>
          <a:off x="-3" y="607442"/>
          <a:ext cx="12192000" cy="5460382"/>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0"/>
            <a:ext cx="12192000" cy="607441"/>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200" b="1" dirty="0">
                <a:latin typeface="Franklin Gothic Book" panose="020B0503020102020204" pitchFamily="34" charset="0"/>
              </a:rPr>
              <a:t>Attitudes à l’égard des mesures visant à reconnaître les vétérans et ceux qui sont morts en service</a:t>
            </a:r>
          </a:p>
        </p:txBody>
      </p:sp>
      <p:sp>
        <p:nvSpPr>
          <p:cNvPr id="6" name="TextBox 5">
            <a:extLst>
              <a:ext uri="{FF2B5EF4-FFF2-40B4-BE49-F238E27FC236}">
                <a16:creationId xmlns:a16="http://schemas.microsoft.com/office/drawing/2014/main" id="{582E56E8-DDB8-43ED-9AAA-F70950B033CB}"/>
              </a:ext>
            </a:extLst>
          </p:cNvPr>
          <p:cNvSpPr txBox="1"/>
          <p:nvPr/>
        </p:nvSpPr>
        <p:spPr>
          <a:xfrm>
            <a:off x="-2" y="6133404"/>
            <a:ext cx="12191999" cy="738664"/>
          </a:xfrm>
          <a:prstGeom prst="rect">
            <a:avLst/>
          </a:prstGeom>
          <a:noFill/>
          <a:ln w="3175">
            <a:noFill/>
          </a:ln>
        </p:spPr>
        <p:txBody>
          <a:bodyPr wrap="square" rtlCol="0">
            <a:spAutoFit/>
          </a:bodyPr>
          <a:lstStyle/>
          <a:p>
            <a:r>
              <a:rPr lang="fr-CA" sz="1400" dirty="0">
                <a:latin typeface="Franklin Gothic Book" panose="020B0503020102020204" pitchFamily="34" charset="0"/>
              </a:rPr>
              <a:t>Q7A/B : Anciens Combattants Canada a le mandat de présenter et d’entretenir certains monuments, cimetières ministériels et pierres tombales, ainsi que de fournir une aide pour les funérailles et l’inhumation aux vétérans canadiens décédés. Veuillez me dire dans quelle mesure vous êtes d’accord ou en désaccord avec chacun des énoncés suivants. Base : Tous les répondants; 2018 n = 1 000. NSP/AR : 1 %-9 %</a:t>
            </a:r>
          </a:p>
        </p:txBody>
      </p:sp>
    </p:spTree>
    <p:extLst>
      <p:ext uri="{BB962C8B-B14F-4D97-AF65-F5344CB8AC3E}">
        <p14:creationId xmlns:p14="http://schemas.microsoft.com/office/powerpoint/2010/main" val="3182055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1713225675"/>
              </p:ext>
            </p:extLst>
          </p:nvPr>
        </p:nvGraphicFramePr>
        <p:xfrm>
          <a:off x="-1" y="1081071"/>
          <a:ext cx="12191999" cy="497273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1"/>
            <a:ext cx="12192000" cy="800100"/>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800" b="1" dirty="0">
                <a:latin typeface="Franklin Gothic Book" panose="020B0503020102020204" pitchFamily="34" charset="0"/>
              </a:rPr>
              <a:t>Attitudes à l’égard des mesures visant à reconnaître les vétérans et ceux qui sont morts en service (au fil du temps)</a:t>
            </a:r>
          </a:p>
        </p:txBody>
      </p:sp>
      <p:sp>
        <p:nvSpPr>
          <p:cNvPr id="6" name="TextBox 5"/>
          <p:cNvSpPr txBox="1"/>
          <p:nvPr/>
        </p:nvSpPr>
        <p:spPr>
          <a:xfrm>
            <a:off x="-2" y="6133404"/>
            <a:ext cx="12191999" cy="738664"/>
          </a:xfrm>
          <a:prstGeom prst="rect">
            <a:avLst/>
          </a:prstGeom>
          <a:noFill/>
          <a:ln w="3175">
            <a:noFill/>
          </a:ln>
        </p:spPr>
        <p:txBody>
          <a:bodyPr wrap="square" rtlCol="0">
            <a:spAutoFit/>
          </a:bodyPr>
          <a:lstStyle/>
          <a:p>
            <a:r>
              <a:rPr lang="fr-CA" sz="1400" dirty="0">
                <a:latin typeface="Franklin Gothic Book" panose="020B0503020102020204" pitchFamily="34" charset="0"/>
              </a:rPr>
              <a:t>Q7A/B : Anciens Combattants Canada a le mandat de présenter et d’entretenir certains monuments, cimetières ministériels et pierres tombales, ainsi que de fournir une aide pour les funérailles et l’inhumation aux vétérans canadiens décédés. Veuillez me dire dans quelle mesure vous êtes d’accord ou en désaccord avec chacun des énoncés suivants. Base : Tous les répondants; 2018 n = 1 000. NSP/AR : 1 %-9 %</a:t>
            </a:r>
          </a:p>
        </p:txBody>
      </p:sp>
    </p:spTree>
    <p:extLst>
      <p:ext uri="{BB962C8B-B14F-4D97-AF65-F5344CB8AC3E}">
        <p14:creationId xmlns:p14="http://schemas.microsoft.com/office/powerpoint/2010/main" val="3734373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272709383"/>
              </p:ext>
            </p:extLst>
          </p:nvPr>
        </p:nvGraphicFramePr>
        <p:xfrm>
          <a:off x="0" y="370116"/>
          <a:ext cx="12192000" cy="576031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0"/>
            <a:ext cx="12192000" cy="636016"/>
          </a:xfrm>
          <a:ln w="38100">
            <a:noFill/>
          </a:ln>
        </p:spPr>
        <p:style>
          <a:lnRef idx="2">
            <a:schemeClr val="accent1"/>
          </a:lnRef>
          <a:fillRef idx="1">
            <a:schemeClr val="lt1"/>
          </a:fillRef>
          <a:effectRef idx="0">
            <a:schemeClr val="accent1"/>
          </a:effectRef>
          <a:fontRef idx="minor">
            <a:schemeClr val="dk1"/>
          </a:fontRef>
        </p:style>
        <p:txBody>
          <a:bodyPr>
            <a:normAutofit fontScale="90000"/>
          </a:bodyPr>
          <a:lstStyle/>
          <a:p>
            <a:r>
              <a:rPr lang="fr-CA" sz="3600" b="1" dirty="0">
                <a:latin typeface="Franklin Gothic Book" panose="020B0503020102020204" pitchFamily="34" charset="0"/>
              </a:rPr>
              <a:t>Attitudes à l’égard de l’aide pour les funérailles et l’inhumation</a:t>
            </a:r>
          </a:p>
        </p:txBody>
      </p:sp>
      <p:sp>
        <p:nvSpPr>
          <p:cNvPr id="5" name="TextBox 4"/>
          <p:cNvSpPr txBox="1"/>
          <p:nvPr/>
        </p:nvSpPr>
        <p:spPr>
          <a:xfrm>
            <a:off x="0" y="6130435"/>
            <a:ext cx="12192000" cy="738664"/>
          </a:xfrm>
          <a:prstGeom prst="rect">
            <a:avLst/>
          </a:prstGeom>
          <a:noFill/>
          <a:ln w="3175">
            <a:noFill/>
          </a:ln>
        </p:spPr>
        <p:txBody>
          <a:bodyPr wrap="square" rtlCol="0">
            <a:spAutoFit/>
          </a:bodyPr>
          <a:lstStyle/>
          <a:p>
            <a:r>
              <a:rPr lang="fr-CA" sz="1400" dirty="0">
                <a:latin typeface="Franklin Gothic Book" panose="020B0503020102020204" pitchFamily="34" charset="0"/>
              </a:rPr>
              <a:t>Q7C/D : Anciens Combattants Canada a le mandat de présenter et d’entretenir certains monuments, cimetières ministériels et pierres tombales, ainsi que de fournir une aide pour les funérailles et l’inhumation aux vétérans canadiens décédés. Veuillez me dire dans quelle mesure vous êtes d’accord ou en désaccord avec chacun des énoncés suivants. Base : Tous les répondants; 2018 n = 1 000. NSP/AR : 2 %-16 %</a:t>
            </a:r>
          </a:p>
        </p:txBody>
      </p:sp>
    </p:spTree>
    <p:extLst>
      <p:ext uri="{BB962C8B-B14F-4D97-AF65-F5344CB8AC3E}">
        <p14:creationId xmlns:p14="http://schemas.microsoft.com/office/powerpoint/2010/main" val="3621058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2814667959"/>
              </p:ext>
            </p:extLst>
          </p:nvPr>
        </p:nvGraphicFramePr>
        <p:xfrm>
          <a:off x="-1" y="1081071"/>
          <a:ext cx="12191999" cy="497273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1"/>
            <a:ext cx="12192000" cy="800100"/>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800" b="1" dirty="0">
                <a:latin typeface="Franklin Gothic Book" panose="020B0503020102020204" pitchFamily="34" charset="0"/>
              </a:rPr>
              <a:t>Attitudes à l’égard de l’aide pour les funérailles et l’inhumation (au fil du temps)</a:t>
            </a:r>
          </a:p>
        </p:txBody>
      </p:sp>
      <p:sp>
        <p:nvSpPr>
          <p:cNvPr id="6" name="TextBox 5"/>
          <p:cNvSpPr txBox="1"/>
          <p:nvPr/>
        </p:nvSpPr>
        <p:spPr>
          <a:xfrm>
            <a:off x="-2" y="6133404"/>
            <a:ext cx="12191999" cy="738664"/>
          </a:xfrm>
          <a:prstGeom prst="rect">
            <a:avLst/>
          </a:prstGeom>
          <a:noFill/>
          <a:ln w="3175">
            <a:noFill/>
          </a:ln>
        </p:spPr>
        <p:txBody>
          <a:bodyPr wrap="square" rtlCol="0">
            <a:spAutoFit/>
          </a:bodyPr>
          <a:lstStyle/>
          <a:p>
            <a:r>
              <a:rPr lang="fr-CA" sz="1400" dirty="0">
                <a:latin typeface="Franklin Gothic Book" panose="020B0503020102020204" pitchFamily="34" charset="0"/>
              </a:rPr>
              <a:t>Q7C/D : Anciens Combattants Canada a le mandat de présenter et d’entretenir certains monuments, cimetières ministériels et pierres tombales, ainsi que de fournir une aide pour les funérailles et l’inhumation aux vétérans canadiens décédés. Veuillez me dire dans quelle mesure vous êtes d’accord ou en désaccord avec chacun des énoncés suivants. Base : Tous les répondants; 2018 n = 1 000. NSP/AR : 2 %-16 %</a:t>
            </a:r>
          </a:p>
        </p:txBody>
      </p:sp>
    </p:spTree>
    <p:extLst>
      <p:ext uri="{BB962C8B-B14F-4D97-AF65-F5344CB8AC3E}">
        <p14:creationId xmlns:p14="http://schemas.microsoft.com/office/powerpoint/2010/main" val="8678733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3288175133"/>
              </p:ext>
            </p:extLst>
          </p:nvPr>
        </p:nvGraphicFramePr>
        <p:xfrm>
          <a:off x="76201" y="828675"/>
          <a:ext cx="5829300" cy="5412468"/>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6296" y="0"/>
            <a:ext cx="12191999" cy="714375"/>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800" b="1" dirty="0">
                <a:latin typeface="Franklin Gothic Book" panose="020B0503020102020204" pitchFamily="34" charset="0"/>
              </a:rPr>
              <a:t>Connaissance et importance de la commémoration des guerres mondiales</a:t>
            </a:r>
          </a:p>
        </p:txBody>
      </p:sp>
      <p:graphicFrame>
        <p:nvGraphicFramePr>
          <p:cNvPr id="12" name="Chart 11"/>
          <p:cNvGraphicFramePr/>
          <p:nvPr>
            <p:extLst>
              <p:ext uri="{D42A27DB-BD31-4B8C-83A1-F6EECF244321}">
                <p14:modId xmlns:p14="http://schemas.microsoft.com/office/powerpoint/2010/main" val="3213413056"/>
              </p:ext>
            </p:extLst>
          </p:nvPr>
        </p:nvGraphicFramePr>
        <p:xfrm>
          <a:off x="5944564" y="828675"/>
          <a:ext cx="6483295" cy="5412468"/>
        </p:xfrm>
        <a:graphic>
          <a:graphicData uri="http://schemas.openxmlformats.org/drawingml/2006/chart">
            <c:chart xmlns:c="http://schemas.openxmlformats.org/drawingml/2006/chart" xmlns:r="http://schemas.openxmlformats.org/officeDocument/2006/relationships" r:id="rId4"/>
          </a:graphicData>
        </a:graphic>
      </p:graphicFrame>
      <p:cxnSp>
        <p:nvCxnSpPr>
          <p:cNvPr id="3" name="Straight Connector 2">
            <a:extLst>
              <a:ext uri="{FF2B5EF4-FFF2-40B4-BE49-F238E27FC236}">
                <a16:creationId xmlns:a16="http://schemas.microsoft.com/office/drawing/2014/main" id="{34B6BCAE-B589-4EB3-B325-2D28C1E736E9}"/>
              </a:ext>
            </a:extLst>
          </p:cNvPr>
          <p:cNvCxnSpPr>
            <a:cxnSpLocks/>
          </p:cNvCxnSpPr>
          <p:nvPr/>
        </p:nvCxnSpPr>
        <p:spPr>
          <a:xfrm>
            <a:off x="5944564" y="828675"/>
            <a:ext cx="0" cy="5229225"/>
          </a:xfrm>
          <a:prstGeom prst="line">
            <a:avLst/>
          </a:prstGeom>
          <a:ln w="19050">
            <a:solidFill>
              <a:schemeClr val="bg2">
                <a:lumMod val="85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841D2F2F-D90D-4EFE-8790-C137AD6926DC}"/>
              </a:ext>
            </a:extLst>
          </p:cNvPr>
          <p:cNvGraphicFramePr>
            <a:graphicFrameLocks noGrp="1"/>
          </p:cNvGraphicFramePr>
          <p:nvPr>
            <p:extLst>
              <p:ext uri="{D42A27DB-BD31-4B8C-83A1-F6EECF244321}">
                <p14:modId xmlns:p14="http://schemas.microsoft.com/office/powerpoint/2010/main" val="3917611604"/>
              </p:ext>
            </p:extLst>
          </p:nvPr>
        </p:nvGraphicFramePr>
        <p:xfrm>
          <a:off x="76201" y="5417820"/>
          <a:ext cx="5829300" cy="640080"/>
        </p:xfrm>
        <a:graphic>
          <a:graphicData uri="http://schemas.openxmlformats.org/drawingml/2006/table">
            <a:tbl>
              <a:tblPr firstRow="1" bandRow="1">
                <a:tableStyleId>{5C22544A-7EE6-4342-B048-85BDC9FD1C3A}</a:tableStyleId>
              </a:tblPr>
              <a:tblGrid>
                <a:gridCol w="2893422">
                  <a:extLst>
                    <a:ext uri="{9D8B030D-6E8A-4147-A177-3AD203B41FA5}">
                      <a16:colId xmlns:a16="http://schemas.microsoft.com/office/drawing/2014/main" val="273126503"/>
                    </a:ext>
                  </a:extLst>
                </a:gridCol>
                <a:gridCol w="2935878">
                  <a:extLst>
                    <a:ext uri="{9D8B030D-6E8A-4147-A177-3AD203B41FA5}">
                      <a16:colId xmlns:a16="http://schemas.microsoft.com/office/drawing/2014/main" val="3101285310"/>
                    </a:ext>
                  </a:extLst>
                </a:gridCol>
              </a:tblGrid>
              <a:tr h="483326">
                <a:tc>
                  <a:txBody>
                    <a:bodyPr/>
                    <a:lstStyle/>
                    <a:p>
                      <a:pPr algn="ctr"/>
                      <a:r>
                        <a:rPr lang="fr-CA" sz="1800" b="0" dirty="0">
                          <a:solidFill>
                            <a:schemeClr val="tx1"/>
                          </a:solidFill>
                          <a:latin typeface="Arial" panose="020B0604020202020204" pitchFamily="34" charset="0"/>
                          <a:cs typeface="Arial" panose="020B0604020202020204" pitchFamily="34" charset="0"/>
                        </a:rPr>
                        <a:t>100</a:t>
                      </a:r>
                      <a:r>
                        <a:rPr lang="fr-CA" sz="1800" b="0" baseline="30000" dirty="0">
                          <a:solidFill>
                            <a:schemeClr val="tx1"/>
                          </a:solidFill>
                          <a:latin typeface="Arial" panose="020B0604020202020204" pitchFamily="34" charset="0"/>
                          <a:cs typeface="Arial" panose="020B0604020202020204" pitchFamily="34" charset="0"/>
                        </a:rPr>
                        <a:t>e</a:t>
                      </a:r>
                      <a:r>
                        <a:rPr lang="fr-CA" sz="1800" b="0" dirty="0">
                          <a:solidFill>
                            <a:schemeClr val="tx1"/>
                          </a:solidFill>
                          <a:latin typeface="Arial" panose="020B0604020202020204" pitchFamily="34" charset="0"/>
                          <a:cs typeface="Arial" panose="020B0604020202020204" pitchFamily="34" charset="0"/>
                        </a:rPr>
                        <a:t> anniversaire de la </a:t>
                      </a:r>
                      <a:br>
                        <a:rPr lang="fr-CA" sz="1800" b="0" dirty="0">
                          <a:solidFill>
                            <a:schemeClr val="tx1"/>
                          </a:solidFill>
                          <a:latin typeface="Arial" panose="020B0604020202020204" pitchFamily="34" charset="0"/>
                          <a:cs typeface="Arial" panose="020B0604020202020204" pitchFamily="34" charset="0"/>
                        </a:rPr>
                      </a:br>
                      <a:r>
                        <a:rPr lang="fr-CA" sz="1800" b="0" dirty="0">
                          <a:solidFill>
                            <a:schemeClr val="tx1"/>
                          </a:solidFill>
                          <a:latin typeface="Arial" panose="020B0604020202020204" pitchFamily="34" charset="0"/>
                          <a:cs typeface="Arial" panose="020B0604020202020204" pitchFamily="34" charset="0"/>
                        </a:rPr>
                        <a:t>Première Guerre mondiale</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800" b="0" dirty="0">
                          <a:solidFill>
                            <a:schemeClr val="tx1"/>
                          </a:solidFill>
                          <a:latin typeface="Arial" panose="020B0604020202020204" pitchFamily="34" charset="0"/>
                          <a:cs typeface="Arial" panose="020B0604020202020204" pitchFamily="34" charset="0"/>
                        </a:rPr>
                        <a:t>75</a:t>
                      </a:r>
                      <a:r>
                        <a:rPr lang="fr-CA" sz="1800" b="0" baseline="30000" dirty="0">
                          <a:solidFill>
                            <a:schemeClr val="tx1"/>
                          </a:solidFill>
                          <a:latin typeface="Arial" panose="020B0604020202020204" pitchFamily="34" charset="0"/>
                          <a:cs typeface="Arial" panose="020B0604020202020204" pitchFamily="34" charset="0"/>
                        </a:rPr>
                        <a:t>e</a:t>
                      </a:r>
                      <a:r>
                        <a:rPr lang="fr-CA" sz="1800" b="0" dirty="0">
                          <a:solidFill>
                            <a:schemeClr val="tx1"/>
                          </a:solidFill>
                          <a:latin typeface="Arial" panose="020B0604020202020204" pitchFamily="34" charset="0"/>
                          <a:cs typeface="Arial" panose="020B0604020202020204" pitchFamily="34" charset="0"/>
                        </a:rPr>
                        <a:t> anniversaire de la </a:t>
                      </a:r>
                      <a:br>
                        <a:rPr lang="fr-CA" sz="1800" b="0" dirty="0">
                          <a:solidFill>
                            <a:schemeClr val="tx1"/>
                          </a:solidFill>
                          <a:latin typeface="Arial" panose="020B0604020202020204" pitchFamily="34" charset="0"/>
                          <a:cs typeface="Arial" panose="020B0604020202020204" pitchFamily="34" charset="0"/>
                        </a:rPr>
                      </a:br>
                      <a:r>
                        <a:rPr lang="fr-CA" sz="1800" b="0" dirty="0">
                          <a:solidFill>
                            <a:schemeClr val="tx1"/>
                          </a:solidFill>
                          <a:latin typeface="Arial" panose="020B0604020202020204" pitchFamily="34" charset="0"/>
                          <a:cs typeface="Arial" panose="020B0604020202020204" pitchFamily="34" charset="0"/>
                        </a:rPr>
                        <a:t>Seconde Guerre mondiale</a:t>
                      </a:r>
                    </a:p>
                  </a:txBody>
                  <a:tcPr>
                    <a:noFill/>
                  </a:tcPr>
                </a:tc>
                <a:extLst>
                  <a:ext uri="{0D108BD9-81ED-4DB2-BD59-A6C34878D82A}">
                    <a16:rowId xmlns:a16="http://schemas.microsoft.com/office/drawing/2014/main" val="2886635161"/>
                  </a:ext>
                </a:extLst>
              </a:tr>
            </a:tbl>
          </a:graphicData>
        </a:graphic>
      </p:graphicFrame>
      <p:sp>
        <p:nvSpPr>
          <p:cNvPr id="8" name="TextBox 7">
            <a:extLst>
              <a:ext uri="{FF2B5EF4-FFF2-40B4-BE49-F238E27FC236}">
                <a16:creationId xmlns:a16="http://schemas.microsoft.com/office/drawing/2014/main" id="{DAD1DBA0-5BF6-42E9-90A9-B3D5E600DA10}"/>
              </a:ext>
            </a:extLst>
          </p:cNvPr>
          <p:cNvSpPr txBox="1"/>
          <p:nvPr/>
        </p:nvSpPr>
        <p:spPr>
          <a:xfrm>
            <a:off x="0" y="6057900"/>
            <a:ext cx="12191995" cy="830997"/>
          </a:xfrm>
          <a:prstGeom prst="rect">
            <a:avLst/>
          </a:prstGeom>
          <a:noFill/>
          <a:ln w="3175">
            <a:noFill/>
          </a:ln>
        </p:spPr>
        <p:txBody>
          <a:bodyPr wrap="square" rtlCol="0">
            <a:spAutoFit/>
          </a:bodyPr>
          <a:lstStyle/>
          <a:p>
            <a:r>
              <a:rPr lang="fr-CA" sz="1200" dirty="0">
                <a:latin typeface="Franklin Gothic Book" panose="020B0503020102020204" pitchFamily="34" charset="0"/>
              </a:rPr>
              <a:t>Q8 : Au cours de la période de 2014 à 2020, le Canada soulignera les anniversaires importants des deux guerres mondiales. Êtes-vous au courant des projets canadiens de commémoration […] Base : Tous les répondants; 2018 n = 1 000. NSP/AR : 1 %</a:t>
            </a:r>
          </a:p>
          <a:p>
            <a:r>
              <a:rPr lang="fr-CA" sz="1200" dirty="0">
                <a:latin typeface="Franklin Gothic Book" panose="020B0503020102020204" pitchFamily="34" charset="0"/>
              </a:rPr>
              <a:t>Q9 : À votre avis, dans quelle mesure est-il important pour le Canada et les Canadiens que ces anniversaires militaires soient soulignés? Base : Tous les répondants; 2018 n = 1 000. NSP/AR : &lt;1 %</a:t>
            </a:r>
          </a:p>
        </p:txBody>
      </p:sp>
    </p:spTree>
    <p:extLst>
      <p:ext uri="{BB962C8B-B14F-4D97-AF65-F5344CB8AC3E}">
        <p14:creationId xmlns:p14="http://schemas.microsoft.com/office/powerpoint/2010/main" val="2150745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D5615A8-82ED-4213-9385-D3CCBFCA52BC}"/>
              </a:ext>
            </a:extLst>
          </p:cNvPr>
          <p:cNvSpPr txBox="1"/>
          <p:nvPr/>
        </p:nvSpPr>
        <p:spPr>
          <a:xfrm>
            <a:off x="5" y="6052384"/>
            <a:ext cx="12191995" cy="830997"/>
          </a:xfrm>
          <a:prstGeom prst="rect">
            <a:avLst/>
          </a:prstGeom>
          <a:noFill/>
          <a:ln w="3175">
            <a:noFill/>
          </a:ln>
        </p:spPr>
        <p:txBody>
          <a:bodyPr wrap="square" rtlCol="0">
            <a:spAutoFit/>
          </a:bodyPr>
          <a:lstStyle/>
          <a:p>
            <a:r>
              <a:rPr lang="fr-CA" sz="1200" dirty="0">
                <a:latin typeface="Franklin Gothic Book" panose="020B0503020102020204" pitchFamily="34" charset="0"/>
              </a:rPr>
              <a:t>Q8 : Au cours de la période de 2014 à 2020, le Canada soulignera les anniversaires importants des deux guerres mondiales. Êtes-vous au courant des projets canadiens de commémoration […] Base : Tous les répondants; 2018 n = 1 000. NSP/AR : 1 %</a:t>
            </a:r>
          </a:p>
          <a:p>
            <a:r>
              <a:rPr lang="fr-CA" sz="1200" dirty="0">
                <a:latin typeface="Franklin Gothic Book" panose="020B0503020102020204" pitchFamily="34" charset="0"/>
              </a:rPr>
              <a:t>Q9 : À votre avis, dans quelle mesure est-il important pour le Canada et les Canadiens que ces anniversaires militaires soient soulignés? Base : Tous les répondants; 2018 n = 1 000. NSP/AR : &lt;1 %</a:t>
            </a:r>
          </a:p>
        </p:txBody>
      </p:sp>
      <p:sp>
        <p:nvSpPr>
          <p:cNvPr id="9" name="Title 1">
            <a:extLst>
              <a:ext uri="{FF2B5EF4-FFF2-40B4-BE49-F238E27FC236}">
                <a16:creationId xmlns:a16="http://schemas.microsoft.com/office/drawing/2014/main" id="{6FFC544B-6220-470B-A7FD-45DD4DD09775}"/>
              </a:ext>
            </a:extLst>
          </p:cNvPr>
          <p:cNvSpPr>
            <a:spLocks noGrp="1"/>
          </p:cNvSpPr>
          <p:nvPr>
            <p:ph type="title"/>
          </p:nvPr>
        </p:nvSpPr>
        <p:spPr>
          <a:xfrm>
            <a:off x="1" y="439"/>
            <a:ext cx="12191999" cy="642258"/>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400" b="1" dirty="0">
                <a:latin typeface="Franklin Gothic Book" panose="020B0503020102020204" pitchFamily="34" charset="0"/>
              </a:rPr>
              <a:t>Connaissance et importance de la commémoration des guerres mondiales (au fil du temps)</a:t>
            </a:r>
          </a:p>
        </p:txBody>
      </p:sp>
      <p:grpSp>
        <p:nvGrpSpPr>
          <p:cNvPr id="2" name="Group 1">
            <a:extLst>
              <a:ext uri="{FF2B5EF4-FFF2-40B4-BE49-F238E27FC236}">
                <a16:creationId xmlns:a16="http://schemas.microsoft.com/office/drawing/2014/main" id="{BD3C475E-3FB8-47E6-A1B3-8E9594BD7AEC}"/>
              </a:ext>
            </a:extLst>
          </p:cNvPr>
          <p:cNvGrpSpPr/>
          <p:nvPr/>
        </p:nvGrpSpPr>
        <p:grpSpPr>
          <a:xfrm>
            <a:off x="0" y="438263"/>
            <a:ext cx="12090403" cy="5692083"/>
            <a:chOff x="-1" y="642697"/>
            <a:chExt cx="12090403" cy="5692083"/>
          </a:xfrm>
        </p:grpSpPr>
        <p:cxnSp>
          <p:nvCxnSpPr>
            <p:cNvPr id="8" name="Straight Connector 7">
              <a:extLst>
                <a:ext uri="{FF2B5EF4-FFF2-40B4-BE49-F238E27FC236}">
                  <a16:creationId xmlns:a16="http://schemas.microsoft.com/office/drawing/2014/main" id="{4D59F9D0-C11A-4938-BCFA-CD8A9FC46E72}"/>
                </a:ext>
              </a:extLst>
            </p:cNvPr>
            <p:cNvCxnSpPr>
              <a:cxnSpLocks/>
            </p:cNvCxnSpPr>
            <p:nvPr/>
          </p:nvCxnSpPr>
          <p:spPr>
            <a:xfrm>
              <a:off x="6308779" y="828675"/>
              <a:ext cx="0" cy="5229225"/>
            </a:xfrm>
            <a:prstGeom prst="line">
              <a:avLst/>
            </a:prstGeom>
            <a:ln w="19050">
              <a:solidFill>
                <a:schemeClr val="bg2">
                  <a:lumMod val="85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4" name="Chart 3">
              <a:extLst>
                <a:ext uri="{FF2B5EF4-FFF2-40B4-BE49-F238E27FC236}">
                  <a16:creationId xmlns:a16="http://schemas.microsoft.com/office/drawing/2014/main" id="{858FF286-B67F-4A6D-BFF7-3441760C8764}"/>
                </a:ext>
              </a:extLst>
            </p:cNvPr>
            <p:cNvGraphicFramePr/>
            <p:nvPr>
              <p:extLst>
                <p:ext uri="{D42A27DB-BD31-4B8C-83A1-F6EECF244321}">
                  <p14:modId xmlns:p14="http://schemas.microsoft.com/office/powerpoint/2010/main" val="2017618821"/>
                </p:ext>
              </p:extLst>
            </p:nvPr>
          </p:nvGraphicFramePr>
          <p:xfrm>
            <a:off x="-1" y="642697"/>
            <a:ext cx="6215239" cy="569208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22BC74CB-93CA-4EB6-A6E6-621846CCAB64}"/>
                </a:ext>
              </a:extLst>
            </p:cNvPr>
            <p:cNvGraphicFramePr/>
            <p:nvPr>
              <p:extLst>
                <p:ext uri="{D42A27DB-BD31-4B8C-83A1-F6EECF244321}">
                  <p14:modId xmlns:p14="http://schemas.microsoft.com/office/powerpoint/2010/main" val="613831932"/>
                </p:ext>
              </p:extLst>
            </p:nvPr>
          </p:nvGraphicFramePr>
          <p:xfrm>
            <a:off x="6402321" y="642697"/>
            <a:ext cx="5688081" cy="5546069"/>
          </p:xfrm>
          <a:graphic>
            <a:graphicData uri="http://schemas.openxmlformats.org/drawingml/2006/chart">
              <c:chart xmlns:c="http://schemas.openxmlformats.org/drawingml/2006/chart" xmlns:r="http://schemas.openxmlformats.org/officeDocument/2006/relationships" r:id="rId4"/>
            </a:graphicData>
          </a:graphic>
        </p:graphicFrame>
      </p:grpSp>
    </p:spTree>
    <p:extLst>
      <p:ext uri="{BB962C8B-B14F-4D97-AF65-F5344CB8AC3E}">
        <p14:creationId xmlns:p14="http://schemas.microsoft.com/office/powerpoint/2010/main" val="163620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12192000" cy="677109"/>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600" b="1" dirty="0">
                <a:latin typeface="Franklin Gothic Book" panose="020B0503020102020204" pitchFamily="34" charset="0"/>
              </a:rPr>
              <a:t>Raisons pour lesquelles la Semaine des vétérans est importante (selon le thème)</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38105705"/>
              </p:ext>
            </p:extLst>
          </p:nvPr>
        </p:nvGraphicFramePr>
        <p:xfrm>
          <a:off x="318866" y="972286"/>
          <a:ext cx="11554265" cy="527405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1" y="6388298"/>
            <a:ext cx="12192000" cy="492443"/>
          </a:xfrm>
          <a:prstGeom prst="rect">
            <a:avLst/>
          </a:prstGeom>
          <a:noFill/>
          <a:ln w="3175">
            <a:noFill/>
          </a:ln>
        </p:spPr>
        <p:txBody>
          <a:bodyPr wrap="square" rtlCol="0">
            <a:spAutoFit/>
          </a:bodyPr>
          <a:lstStyle/>
          <a:p>
            <a:r>
              <a:rPr lang="fr-CA" sz="1300" dirty="0">
                <a:latin typeface="Franklin Gothic Book" panose="020B0503020102020204" pitchFamily="34" charset="0"/>
              </a:rPr>
              <a:t>Et pourquoi dites-vous qu’il est important que la Semaine des vétérans ait lieu chaque année? Base : ceux qui ont dit que c’était important; 2018 n = 872. (jusqu’à deux réponses acceptées)</a:t>
            </a:r>
          </a:p>
        </p:txBody>
      </p:sp>
    </p:spTree>
    <p:extLst>
      <p:ext uri="{BB962C8B-B14F-4D97-AF65-F5344CB8AC3E}">
        <p14:creationId xmlns:p14="http://schemas.microsoft.com/office/powerpoint/2010/main" val="669948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4273065259"/>
              </p:ext>
            </p:extLst>
          </p:nvPr>
        </p:nvGraphicFramePr>
        <p:xfrm>
          <a:off x="0" y="1010443"/>
          <a:ext cx="12096520" cy="540396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1"/>
            <a:ext cx="12192000" cy="73342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2600" b="1" dirty="0">
                <a:latin typeface="Franklin Gothic Book" panose="020B0503020102020204" pitchFamily="34" charset="0"/>
              </a:rPr>
              <a:t>Raisons pour lesquelles la Semaine des vétérans est importante (au fil du temps)</a:t>
            </a:r>
          </a:p>
        </p:txBody>
      </p:sp>
      <p:sp>
        <p:nvSpPr>
          <p:cNvPr id="5" name="TextBox 4">
            <a:extLst>
              <a:ext uri="{FF2B5EF4-FFF2-40B4-BE49-F238E27FC236}">
                <a16:creationId xmlns:a16="http://schemas.microsoft.com/office/drawing/2014/main" id="{8B1095BB-FD56-449E-8C57-8A60B28EA4D4}"/>
              </a:ext>
            </a:extLst>
          </p:cNvPr>
          <p:cNvSpPr txBox="1"/>
          <p:nvPr/>
        </p:nvSpPr>
        <p:spPr>
          <a:xfrm>
            <a:off x="-1" y="6369248"/>
            <a:ext cx="12192000" cy="492443"/>
          </a:xfrm>
          <a:prstGeom prst="rect">
            <a:avLst/>
          </a:prstGeom>
          <a:noFill/>
          <a:ln w="3175">
            <a:noFill/>
          </a:ln>
        </p:spPr>
        <p:txBody>
          <a:bodyPr wrap="square" rtlCol="0">
            <a:spAutoFit/>
          </a:bodyPr>
          <a:lstStyle/>
          <a:p>
            <a:r>
              <a:rPr lang="fr-CA" sz="1300" dirty="0">
                <a:latin typeface="Franklin Gothic Book" panose="020B0503020102020204" pitchFamily="34" charset="0"/>
              </a:rPr>
              <a:t>Et pourquoi dites-vous qu’il est important que la Semaine des vétérans ait lieu chaque année? Base : ceux qui ont dit que c’était important; 2018 n = 872. (jusqu’à deux réponses acceptées)</a:t>
            </a:r>
          </a:p>
        </p:txBody>
      </p:sp>
    </p:spTree>
    <p:extLst>
      <p:ext uri="{BB962C8B-B14F-4D97-AF65-F5344CB8AC3E}">
        <p14:creationId xmlns:p14="http://schemas.microsoft.com/office/powerpoint/2010/main" val="4005535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nvPr>
        </p:nvGraphicFramePr>
        <p:xfrm>
          <a:off x="423332" y="808731"/>
          <a:ext cx="11345333" cy="539251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1" y="0"/>
            <a:ext cx="12192000" cy="646331"/>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fr-CA" sz="3600" b="1" dirty="0">
                <a:latin typeface="Franklin Gothic Book" panose="020B0503020102020204" pitchFamily="34" charset="0"/>
              </a:rPr>
              <a:t>Participation à la Semaine des vétérans</a:t>
            </a:r>
          </a:p>
        </p:txBody>
      </p:sp>
      <p:sp>
        <p:nvSpPr>
          <p:cNvPr id="10" name="TextBox 9"/>
          <p:cNvSpPr txBox="1"/>
          <p:nvPr/>
        </p:nvSpPr>
        <p:spPr>
          <a:xfrm>
            <a:off x="-2" y="6550223"/>
            <a:ext cx="12267345" cy="307777"/>
          </a:xfrm>
          <a:prstGeom prst="rect">
            <a:avLst/>
          </a:prstGeom>
          <a:noFill/>
          <a:ln w="3175">
            <a:noFill/>
          </a:ln>
        </p:spPr>
        <p:txBody>
          <a:bodyPr wrap="square" rtlCol="0">
            <a:spAutoFit/>
          </a:bodyPr>
          <a:lstStyle/>
          <a:p>
            <a:r>
              <a:rPr lang="fr-CA" sz="1400" dirty="0">
                <a:latin typeface="Franklin Gothic Book" panose="020B0503020102020204" pitchFamily="34" charset="0"/>
              </a:rPr>
              <a:t>Q3. Est-ce que vous ou des membres de votre proche famille avez pris part à la Semaine des vétérans cette année? Base : Tous les répondants; 2018 n = 1 000. </a:t>
            </a:r>
          </a:p>
        </p:txBody>
      </p:sp>
    </p:spTree>
    <p:extLst>
      <p:ext uri="{BB962C8B-B14F-4D97-AF65-F5344CB8AC3E}">
        <p14:creationId xmlns:p14="http://schemas.microsoft.com/office/powerpoint/2010/main" val="268693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800" b="1" dirty="0">
                <a:latin typeface="Franklin Gothic Book" panose="020B0503020102020204" pitchFamily="34" charset="0"/>
              </a:rPr>
              <a:t>Raisons justifiant la participation à la Semaine des vétérans (selon le thème)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Q3B. Et pourquoi est-ce que vous ou des membres de votre proche famille avez pris part à la Semaine des vétérans? Base : ceux qui ont reconnu au départ avoir participé à la Semaine des vétérans lorsqu’on leur a posé la question; 2018 n = 464. (jusqu’à deux réponses acceptées)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2171469987"/>
              </p:ext>
            </p:extLst>
          </p:nvPr>
        </p:nvGraphicFramePr>
        <p:xfrm>
          <a:off x="423332" y="570353"/>
          <a:ext cx="11345333" cy="56308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84107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800" b="1" dirty="0">
                <a:latin typeface="Franklin Gothic Book" panose="020B0503020102020204" pitchFamily="34" charset="0"/>
              </a:rPr>
              <a:t>Raisons justifiant la participation à la Semaine des vétérans (selon le thème)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Q3B. Et pourquoi est-ce que vous ou des membres de votre proche famille avez pris part à la Semaine des vétérans? Base : ceux qui ont reconnu au départ avoir participé à la Semaine des vétérans lorsqu’on leur a posé la question; 2018 n = 464. (jusqu’à deux réponses acceptées)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1623544313"/>
              </p:ext>
            </p:extLst>
          </p:nvPr>
        </p:nvGraphicFramePr>
        <p:xfrm>
          <a:off x="423332" y="675861"/>
          <a:ext cx="11345333" cy="55253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2708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800" b="1" dirty="0">
                <a:latin typeface="Franklin Gothic Book" panose="020B0503020102020204" pitchFamily="34" charset="0"/>
              </a:rPr>
              <a:t>Raisons justifiant la participation à la Semaine des vétérans (selon le thème)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Q3B. Et pourquoi est-ce que vous ou des membres de votre proche famille avez pris part à la Semaine des vétérans? Base : ceux qui ont reconnu au départ avoir participé à la Semaine des vétérans lorsqu’on leur a posé la question; 2018 n = 464. (jusqu’à deux réponses acceptées)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4079116460"/>
              </p:ext>
            </p:extLst>
          </p:nvPr>
        </p:nvGraphicFramePr>
        <p:xfrm>
          <a:off x="423332" y="678791"/>
          <a:ext cx="11345333" cy="55224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63348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fr-CA" sz="2800" b="1" dirty="0">
                <a:latin typeface="Franklin Gothic Book" panose="020B0503020102020204" pitchFamily="34" charset="0"/>
              </a:rPr>
              <a:t>Raisons justifiant la participation à la Semaine des vétérans (selon le thème)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fr-CA" sz="1400" dirty="0">
                <a:latin typeface="Franklin Gothic Book" panose="020B0503020102020204" pitchFamily="34" charset="0"/>
              </a:rPr>
              <a:t>Q3B. Et pourquoi est-ce que vous ou des membres de votre proche famille avez pris part à la Semaine des vétérans? Base : ceux qui ont reconnu au départ avoir participé à la Semaine des vétérans lorsqu’on leur a posé la question; 2018 n = 464. (jusqu’à deux réponses acceptées)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ext uri="{D42A27DB-BD31-4B8C-83A1-F6EECF244321}">
                <p14:modId xmlns:p14="http://schemas.microsoft.com/office/powerpoint/2010/main" val="3414306620"/>
              </p:ext>
            </p:extLst>
          </p:nvPr>
        </p:nvGraphicFramePr>
        <p:xfrm>
          <a:off x="423332" y="715617"/>
          <a:ext cx="11345333" cy="54856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706807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3737390|-5389529|-10807215|-8355712|-16724839|SPAC&quot;,&quot;Id&quot;:&quot;5c8e67f53438332190c87572&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Custom 6">
      <a:dk1>
        <a:sysClr val="windowText" lastClr="000000"/>
      </a:dk1>
      <a:lt1>
        <a:srgbClr val="FFFFFF"/>
      </a:lt1>
      <a:dk2>
        <a:srgbClr val="44546A"/>
      </a:dk2>
      <a:lt2>
        <a:srgbClr val="FFFFFF"/>
      </a:lt2>
      <a:accent1>
        <a:srgbClr val="4472C4"/>
      </a:accent1>
      <a:accent2>
        <a:srgbClr val="CE2029"/>
      </a:accent2>
      <a:accent3>
        <a:srgbClr val="FFFFFF"/>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13390</TotalTime>
  <Words>1433</Words>
  <Application>Microsoft Office PowerPoint</Application>
  <PresentationFormat>Widescreen</PresentationFormat>
  <Paragraphs>124</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Franklin Gothic Book</vt:lpstr>
      <vt:lpstr>Office Theme</vt:lpstr>
      <vt:lpstr>Connaissance de la Semaine des vétérans</vt:lpstr>
      <vt:lpstr>Importance de la Semaine des vétérans</vt:lpstr>
      <vt:lpstr>Raisons pour lesquelles la Semaine des vétérans est importante (selon le thème)</vt:lpstr>
      <vt:lpstr>Raisons pour lesquelles la Semaine des vétérans est importante (au fil du temps)</vt:lpstr>
      <vt:lpstr>Participation à la Semaine des vétérans</vt:lpstr>
      <vt:lpstr>Raisons justifiant la participation à la Semaine des vétérans (selon le thème)</vt:lpstr>
      <vt:lpstr>Raisons justifiant la participation à la Semaine des vétérans (selon le thème)</vt:lpstr>
      <vt:lpstr>Raisons justifiant la participation à la Semaine des vétérans (selon le thème)</vt:lpstr>
      <vt:lpstr>Raisons justifiant la participation à la Semaine des vétérans (selon le thème)</vt:lpstr>
      <vt:lpstr>Raisons justifiant la non-participation à la Semaine des vétérans (selon le thème) </vt:lpstr>
      <vt:lpstr>Raisons justifiant la non-participation à la Semaine des vétérans (selon le thème) </vt:lpstr>
      <vt:lpstr>Raisons justifiant la non-participation à la Semaine des vétérans (selon le thème) </vt:lpstr>
      <vt:lpstr>Raisons justifiant la non-participation à la Semaine des vétérans (selon le thème) </vt:lpstr>
      <vt:lpstr>Raisons justifiant la non-participation à la Semaine des vétérans (selon le thème) </vt:lpstr>
      <vt:lpstr>Participation aux activités commémorant les vétérans</vt:lpstr>
      <vt:lpstr>Participation aux activités de la Semaine des vétérans (au fil du temps)</vt:lpstr>
      <vt:lpstr>Participation à des activités en dehors de la Semaine des vétérans (au fil du temps)</vt:lpstr>
      <vt:lpstr>Importance des initiatives commémoratives</vt:lpstr>
      <vt:lpstr>Importance des initiatives commémoratives (au fil du temps)</vt:lpstr>
      <vt:lpstr>Attitudes à l’égard des vétérans et de la commémoration</vt:lpstr>
      <vt:lpstr>Attitudes à l’égard des vétérans et de la commémoration (au fil du temps)</vt:lpstr>
      <vt:lpstr>Attitudes à l’égard du rôle joué par les Forces armées canadiennes</vt:lpstr>
      <vt:lpstr>Attitudes à l’égard du rôle joué par les Forces armées canadiennes (au fil du temps)</vt:lpstr>
      <vt:lpstr>Attitudes à l’égard des mesures visant à reconnaître les vétérans et ceux qui sont morts en service</vt:lpstr>
      <vt:lpstr>Attitudes à l’égard des mesures visant à reconnaître les vétérans et ceux qui sont morts en service (au fil du temps)</vt:lpstr>
      <vt:lpstr>Attitudes à l’égard de l’aide pour les funérailles et l’inhumation</vt:lpstr>
      <vt:lpstr>Attitudes à l’égard de l’aide pour les funérailles et l’inhumation (au fil du temps)</vt:lpstr>
      <vt:lpstr>Connaissance et importance de la commémoration des guerres mondiales</vt:lpstr>
      <vt:lpstr>Connaissance et importance de la commémoration des guerres mondiales (au fil du temps)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Alethea Woods</dc:creator>
  <cp:lastModifiedBy>Alethea Woods</cp:lastModifiedBy>
  <cp:revision>147</cp:revision>
  <dcterms:created xsi:type="dcterms:W3CDTF">2016-12-01T16:56:59Z</dcterms:created>
  <dcterms:modified xsi:type="dcterms:W3CDTF">2019-03-22T15:52:59Z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